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handoutMasterIdLst>
    <p:handoutMasterId r:id="rId33"/>
  </p:handoutMasterIdLst>
  <p:sldIdLst>
    <p:sldId id="256" r:id="rId2"/>
    <p:sldId id="274" r:id="rId3"/>
    <p:sldId id="257" r:id="rId4"/>
    <p:sldId id="324" r:id="rId5"/>
    <p:sldId id="361" r:id="rId6"/>
    <p:sldId id="308" r:id="rId7"/>
    <p:sldId id="288" r:id="rId8"/>
    <p:sldId id="362" r:id="rId9"/>
    <p:sldId id="345" r:id="rId10"/>
    <p:sldId id="346" r:id="rId11"/>
    <p:sldId id="281" r:id="rId12"/>
    <p:sldId id="322" r:id="rId13"/>
    <p:sldId id="328" r:id="rId14"/>
    <p:sldId id="331" r:id="rId15"/>
    <p:sldId id="305" r:id="rId16"/>
    <p:sldId id="340" r:id="rId17"/>
    <p:sldId id="370" r:id="rId18"/>
    <p:sldId id="337" r:id="rId19"/>
    <p:sldId id="338" r:id="rId20"/>
    <p:sldId id="339" r:id="rId21"/>
    <p:sldId id="321" r:id="rId22"/>
    <p:sldId id="300" r:id="rId23"/>
    <p:sldId id="320" r:id="rId24"/>
    <p:sldId id="334" r:id="rId25"/>
    <p:sldId id="326" r:id="rId26"/>
    <p:sldId id="356" r:id="rId27"/>
    <p:sldId id="357" r:id="rId28"/>
    <p:sldId id="316" r:id="rId29"/>
    <p:sldId id="317" r:id="rId30"/>
    <p:sldId id="318"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992C"/>
    <a:srgbClr val="FF43F0"/>
    <a:srgbClr val="FFFE06"/>
    <a:srgbClr val="FF0002"/>
    <a:srgbClr val="7030A0"/>
    <a:srgbClr val="000000"/>
    <a:srgbClr val="FFFF00"/>
    <a:srgbClr val="E2E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85221"/>
  </p:normalViewPr>
  <p:slideViewPr>
    <p:cSldViewPr snapToGrid="0" snapToObjects="1">
      <p:cViewPr varScale="1">
        <p:scale>
          <a:sx n="106" d="100"/>
          <a:sy n="106" d="100"/>
        </p:scale>
        <p:origin x="168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C455A-25E1-3F49-B5B8-84E52943E8B2}" type="datetimeFigureOut">
              <a:rPr kumimoji="1" lang="ja-JP" altLang="en-US" smtClean="0"/>
              <a:t>2018/12/18</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0359A-1ACE-6149-BC86-2C76BE1AEDDF}" type="slidenum">
              <a:rPr kumimoji="1" lang="ja-JP" altLang="en-US" smtClean="0"/>
              <a:t>‹#›</a:t>
            </a:fld>
            <a:endParaRPr kumimoji="1" lang="ja-JP" altLang="en-US"/>
          </a:p>
        </p:txBody>
      </p:sp>
    </p:spTree>
    <p:extLst>
      <p:ext uri="{BB962C8B-B14F-4D97-AF65-F5344CB8AC3E}">
        <p14:creationId xmlns:p14="http://schemas.microsoft.com/office/powerpoint/2010/main" val="165427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7AA28-7CCA-FD4C-A6B1-CBB333F31D44}" type="datetimeFigureOut">
              <a:rPr kumimoji="1" lang="ja-JP" altLang="en-US" smtClean="0"/>
              <a:t>2018/12/18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08AFC-6CDB-D444-8B25-6C71BD2F0917}" type="slidenum">
              <a:rPr kumimoji="1" lang="ja-JP" altLang="en-US" smtClean="0"/>
              <a:t>‹#›</a:t>
            </a:fld>
            <a:endParaRPr kumimoji="1" lang="ja-JP" altLang="en-US"/>
          </a:p>
        </p:txBody>
      </p:sp>
    </p:spTree>
    <p:extLst>
      <p:ext uri="{BB962C8B-B14F-4D97-AF65-F5344CB8AC3E}">
        <p14:creationId xmlns:p14="http://schemas.microsoft.com/office/powerpoint/2010/main" val="14794040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slide</a:t>
            </a:r>
            <a:r>
              <a:rPr kumimoji="1" lang="ja-JP" altLang="en-US" dirty="0"/>
              <a:t>　</a:t>
            </a:r>
            <a:r>
              <a:rPr kumimoji="1" lang="en-US" altLang="ja-JP" dirty="0"/>
              <a:t>15,6</a:t>
            </a:r>
            <a:r>
              <a:rPr kumimoji="1" lang="ja-JP" altLang="en-US" dirty="0"/>
              <a:t>枚くらいから</a:t>
            </a:r>
            <a:r>
              <a:rPr kumimoji="1" lang="en-US" altLang="ja-JP" dirty="0"/>
              <a:t>20</a:t>
            </a:r>
            <a:r>
              <a:rPr kumimoji="1" lang="ja-JP" altLang="en-US" dirty="0"/>
              <a:t>枚いかないくらい</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0</a:t>
            </a:fld>
            <a:endParaRPr kumimoji="1" lang="ja-JP" altLang="en-US"/>
          </a:p>
        </p:txBody>
      </p:sp>
    </p:spTree>
    <p:extLst>
      <p:ext uri="{BB962C8B-B14F-4D97-AF65-F5344CB8AC3E}">
        <p14:creationId xmlns:p14="http://schemas.microsoft.com/office/powerpoint/2010/main" val="77783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14</a:t>
            </a:fld>
            <a:endParaRPr kumimoji="1" lang="ja-JP" altLang="en-US"/>
          </a:p>
        </p:txBody>
      </p:sp>
    </p:spTree>
    <p:extLst>
      <p:ext uri="{BB962C8B-B14F-4D97-AF65-F5344CB8AC3E}">
        <p14:creationId xmlns:p14="http://schemas.microsoft.com/office/powerpoint/2010/main" val="61928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15</a:t>
            </a:fld>
            <a:endParaRPr kumimoji="1" lang="ja-JP" altLang="en-US"/>
          </a:p>
        </p:txBody>
      </p:sp>
    </p:spTree>
    <p:extLst>
      <p:ext uri="{BB962C8B-B14F-4D97-AF65-F5344CB8AC3E}">
        <p14:creationId xmlns:p14="http://schemas.microsoft.com/office/powerpoint/2010/main" val="180971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16</a:t>
            </a:fld>
            <a:endParaRPr kumimoji="1" lang="ja-JP" altLang="en-US"/>
          </a:p>
        </p:txBody>
      </p:sp>
    </p:spTree>
    <p:extLst>
      <p:ext uri="{BB962C8B-B14F-4D97-AF65-F5344CB8AC3E}">
        <p14:creationId xmlns:p14="http://schemas.microsoft.com/office/powerpoint/2010/main" val="187300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17</a:t>
            </a:fld>
            <a:endParaRPr kumimoji="1" lang="ja-JP" altLang="en-US"/>
          </a:p>
        </p:txBody>
      </p:sp>
    </p:spTree>
    <p:extLst>
      <p:ext uri="{BB962C8B-B14F-4D97-AF65-F5344CB8AC3E}">
        <p14:creationId xmlns:p14="http://schemas.microsoft.com/office/powerpoint/2010/main" val="84228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18</a:t>
            </a:fld>
            <a:endParaRPr kumimoji="1" lang="ja-JP" altLang="en-US"/>
          </a:p>
        </p:txBody>
      </p:sp>
    </p:spTree>
    <p:extLst>
      <p:ext uri="{BB962C8B-B14F-4D97-AF65-F5344CB8AC3E}">
        <p14:creationId xmlns:p14="http://schemas.microsoft.com/office/powerpoint/2010/main" val="11567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19</a:t>
            </a:fld>
            <a:endParaRPr kumimoji="1" lang="ja-JP" altLang="en-US"/>
          </a:p>
        </p:txBody>
      </p:sp>
    </p:spTree>
    <p:extLst>
      <p:ext uri="{BB962C8B-B14F-4D97-AF65-F5344CB8AC3E}">
        <p14:creationId xmlns:p14="http://schemas.microsoft.com/office/powerpoint/2010/main" val="194119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[3] </a:t>
            </a:r>
            <a:r>
              <a:rPr lang="en-US" altLang="ja-JP" sz="1200" dirty="0" err="1"/>
              <a:t>LeCun</a:t>
            </a:r>
            <a:r>
              <a:rPr lang="en-US" altLang="ja-JP" sz="1200" dirty="0"/>
              <a:t> Y., et al.  “Gradient-based learning applied to document recognition”,  Proc.  of the IEEE,  vol. 86, no.11, pp.  2278–2324,  1998. </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21</a:t>
            </a:fld>
            <a:endParaRPr kumimoji="1" lang="ja-JP" altLang="en-US"/>
          </a:p>
        </p:txBody>
      </p:sp>
    </p:spTree>
    <p:extLst>
      <p:ext uri="{BB962C8B-B14F-4D97-AF65-F5344CB8AC3E}">
        <p14:creationId xmlns:p14="http://schemas.microsoft.com/office/powerpoint/2010/main" val="150772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入力サイズ９</a:t>
            </a:r>
            <a:r>
              <a:rPr kumimoji="1" lang="en-US" altLang="ja-JP" dirty="0"/>
              <a:t>×</a:t>
            </a:r>
            <a:r>
              <a:rPr kumimoji="1" lang="ja-JP" altLang="en-US" dirty="0"/>
              <a:t>９</a:t>
            </a:r>
            <a:endParaRPr kumimoji="1" lang="en-US" altLang="ja-JP" dirty="0"/>
          </a:p>
          <a:p>
            <a:r>
              <a:rPr kumimoji="1" lang="ja-JP" altLang="en-US" dirty="0"/>
              <a:t>フィルタサイズ３</a:t>
            </a:r>
            <a:r>
              <a:rPr kumimoji="1" lang="en-US" altLang="ja-JP" dirty="0"/>
              <a:t>×</a:t>
            </a:r>
            <a:r>
              <a:rPr kumimoji="1" lang="ja-JP" altLang="en-US" dirty="0"/>
              <a:t>３</a:t>
            </a:r>
            <a:endParaRPr kumimoji="1" lang="en-US" altLang="ja-JP" dirty="0"/>
          </a:p>
          <a:p>
            <a:r>
              <a:rPr kumimoji="1" lang="ja-JP" altLang="en-US"/>
              <a:t>ストライド１</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25</a:t>
            </a:fld>
            <a:endParaRPr kumimoji="1" lang="ja-JP" altLang="en-US"/>
          </a:p>
        </p:txBody>
      </p:sp>
    </p:spTree>
    <p:extLst>
      <p:ext uri="{BB962C8B-B14F-4D97-AF65-F5344CB8AC3E}">
        <p14:creationId xmlns:p14="http://schemas.microsoft.com/office/powerpoint/2010/main" val="201337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予備</a:t>
            </a:r>
            <a:endParaRPr kumimoji="1" lang="en-US" altLang="ja-JP" dirty="0"/>
          </a:p>
          <a:p>
            <a:endParaRPr kumimoji="1" lang="en-US" altLang="ja-JP" dirty="0"/>
          </a:p>
          <a:p>
            <a:r>
              <a:rPr kumimoji="1" lang="en-US" altLang="ja-JP" dirty="0"/>
              <a:t>FFNN</a:t>
            </a:r>
            <a:r>
              <a:rPr kumimoji="1" lang="ja-JP" altLang="en-US" dirty="0"/>
              <a:t>の出ているところに一般的の</a:t>
            </a:r>
            <a:r>
              <a:rPr kumimoji="1" lang="en-US" altLang="ja-JP" dirty="0" err="1"/>
              <a:t>nn</a:t>
            </a:r>
            <a:r>
              <a:rPr kumimoji="1" lang="ja-JP" altLang="en-US" dirty="0"/>
              <a:t>であるという説明だけ</a:t>
            </a:r>
            <a:endParaRPr kumimoji="1" lang="en-US" altLang="ja-JP" dirty="0"/>
          </a:p>
          <a:p>
            <a:endParaRPr kumimoji="1" lang="en-US" altLang="ja-JP" dirty="0"/>
          </a:p>
          <a:p>
            <a:r>
              <a:rPr kumimoji="1" lang="en-US" altLang="ja-JP" dirty="0"/>
              <a:t>“</a:t>
            </a:r>
            <a:r>
              <a:rPr kumimoji="1" lang="ja-JP" altLang="en-US" dirty="0"/>
              <a:t>定番の</a:t>
            </a:r>
            <a:r>
              <a:rPr kumimoji="1" lang="en-US" altLang="ja-JP" dirty="0"/>
              <a:t>Convolutional Neural Network</a:t>
            </a:r>
            <a:r>
              <a:rPr kumimoji="1" lang="ja-JP" altLang="en-US" dirty="0"/>
              <a:t>をゼロから理解する</a:t>
            </a:r>
            <a:r>
              <a:rPr kumimoji="1" lang="en-US" altLang="ja-JP" dirty="0"/>
              <a:t>”,</a:t>
            </a:r>
            <a:r>
              <a:rPr kumimoji="1" lang="en-US" altLang="ja-JP" baseline="0" dirty="0"/>
              <a:t> </a:t>
            </a:r>
            <a:r>
              <a:rPr kumimoji="1" lang="en-US" altLang="ja-JP" dirty="0" err="1"/>
              <a:t>DeepAge</a:t>
            </a:r>
            <a:r>
              <a:rPr kumimoji="1" lang="en-US" altLang="ja-JP" dirty="0"/>
              <a:t>, https://</a:t>
            </a:r>
            <a:r>
              <a:rPr kumimoji="1" lang="en-US" altLang="ja-JP" dirty="0" err="1"/>
              <a:t>deepage.net</a:t>
            </a:r>
            <a:r>
              <a:rPr kumimoji="1" lang="en-US" altLang="ja-JP" dirty="0"/>
              <a:t>/</a:t>
            </a:r>
            <a:r>
              <a:rPr kumimoji="1" lang="en-US" altLang="ja-JP" dirty="0" err="1"/>
              <a:t>deep_learning</a:t>
            </a:r>
            <a:r>
              <a:rPr kumimoji="1" lang="en-US" altLang="ja-JP" dirty="0"/>
              <a:t>/2016/11/07/</a:t>
            </a:r>
            <a:r>
              <a:rPr kumimoji="1" lang="en-US" altLang="ja-JP" dirty="0" err="1"/>
              <a:t>convolutional_neural_network.html</a:t>
            </a:r>
            <a:r>
              <a:rPr kumimoji="1" lang="en-US" altLang="ja-JP" dirty="0"/>
              <a:t>, 2017, </a:t>
            </a:r>
            <a:r>
              <a:rPr kumimoji="1" lang="ja-JP" altLang="en-US" dirty="0"/>
              <a:t>参照</a:t>
            </a:r>
            <a:r>
              <a:rPr kumimoji="1" lang="en-US" altLang="ja-JP" dirty="0"/>
              <a:t>Jul</a:t>
            </a:r>
            <a:r>
              <a:rPr kumimoji="1" lang="en-US" altLang="ja-JP" baseline="0" dirty="0"/>
              <a:t>. 27, 2017.</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27</a:t>
            </a:fld>
            <a:endParaRPr kumimoji="1" lang="ja-JP" altLang="en-US"/>
          </a:p>
        </p:txBody>
      </p:sp>
    </p:spTree>
    <p:extLst>
      <p:ext uri="{BB962C8B-B14F-4D97-AF65-F5344CB8AC3E}">
        <p14:creationId xmlns:p14="http://schemas.microsoft.com/office/powerpoint/2010/main" val="123350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28</a:t>
            </a:fld>
            <a:endParaRPr kumimoji="1" lang="ja-JP" altLang="en-US"/>
          </a:p>
        </p:txBody>
      </p:sp>
    </p:spTree>
    <p:extLst>
      <p:ext uri="{BB962C8B-B14F-4D97-AF65-F5344CB8AC3E}">
        <p14:creationId xmlns:p14="http://schemas.microsoft.com/office/powerpoint/2010/main" val="97056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deep learning</a:t>
            </a:r>
            <a:r>
              <a:rPr kumimoji="1" lang="ja-JP" altLang="en-US" dirty="0"/>
              <a:t>　協調性フィルタリング（</a:t>
            </a:r>
            <a:r>
              <a:rPr kumimoji="1" lang="en-US" altLang="ja-JP" dirty="0"/>
              <a:t>deep content-based music recommendation</a:t>
            </a:r>
            <a:r>
              <a:rPr kumimoji="1" lang="ja-JP" altLang="en-US" dirty="0"/>
              <a:t>）についての説明する</a:t>
            </a:r>
            <a:endParaRPr kumimoji="1" lang="en-US" altLang="ja-JP" dirty="0"/>
          </a:p>
          <a:p>
            <a:r>
              <a:rPr kumimoji="1" lang="ja-JP" altLang="en-US" dirty="0"/>
              <a:t>ここの参考文献を</a:t>
            </a:r>
            <a:r>
              <a:rPr kumimoji="1" lang="en-US" altLang="ja-JP" dirty="0"/>
              <a:t>deep content-based</a:t>
            </a:r>
            <a:r>
              <a:rPr kumimoji="1" lang="en-US" altLang="ja-JP" baseline="0" dirty="0"/>
              <a:t> music</a:t>
            </a:r>
            <a:r>
              <a:rPr kumimoji="1" lang="en-US" altLang="ja-JP" dirty="0"/>
              <a:t> recommendation</a:t>
            </a:r>
            <a:r>
              <a:rPr kumimoji="1" lang="ja-JP" altLang="en-US" dirty="0"/>
              <a:t>に変えたほうが良いかも</a:t>
            </a:r>
            <a:r>
              <a:rPr kumimoji="1" lang="mr-IN" altLang="ja-JP" dirty="0"/>
              <a:t>…</a:t>
            </a:r>
            <a:r>
              <a:rPr kumimoji="1" lang="ja-JP" altLang="en-US" dirty="0"/>
              <a:t>？</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3</a:t>
            </a:fld>
            <a:endParaRPr kumimoji="1" lang="ja-JP" altLang="en-US"/>
          </a:p>
        </p:txBody>
      </p:sp>
    </p:spTree>
    <p:extLst>
      <p:ext uri="{BB962C8B-B14F-4D97-AF65-F5344CB8AC3E}">
        <p14:creationId xmlns:p14="http://schemas.microsoft.com/office/powerpoint/2010/main" val="654957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ユーザの好みに合う楽曲を精度良く推薦できるものの、必ずしも有益であるとは言えない。</a:t>
            </a:r>
            <a:endParaRPr kumimoji="1" lang="en-US" altLang="ja-JP" dirty="0"/>
          </a:p>
          <a:p>
            <a:r>
              <a:rPr kumimoji="1" lang="ja-JP" altLang="en-US" dirty="0"/>
              <a:t>ある知名度の高いアーティストの楽曲を好むユーザに対しては、同じアーティストの楽曲ばかり推薦されることが多い。</a:t>
            </a:r>
            <a:endParaRPr kumimoji="1" lang="en-US" altLang="ja-JP" dirty="0"/>
          </a:p>
          <a:p>
            <a:r>
              <a:rPr kumimoji="1" lang="ja-JP" altLang="en-US" dirty="0"/>
              <a:t>したがって、新たな楽曲との出会いを求めるユーザにとって良い推薦とは限らない。</a:t>
            </a:r>
            <a:endParaRPr kumimoji="1" lang="en-US" altLang="ja-JP" dirty="0"/>
          </a:p>
          <a:p>
            <a:r>
              <a:rPr kumimoji="1" lang="ja-JP" altLang="en-US" dirty="0"/>
              <a:t>このように、ユーザの行動履歴が十分に蓄積されていない楽曲は推薦されにくいことをコールドスタート問題という。</a:t>
            </a:r>
            <a:endParaRPr kumimoji="1" lang="en-US" altLang="ja-JP" dirty="0"/>
          </a:p>
          <a:p>
            <a:endParaRPr kumimoji="1" lang="en-US" altLang="ja-JP" dirty="0"/>
          </a:p>
          <a:p>
            <a:r>
              <a:rPr kumimoji="1" lang="ja-JP" altLang="en-US" dirty="0"/>
              <a:t>予備スライド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29</a:t>
            </a:fld>
            <a:endParaRPr kumimoji="1" lang="ja-JP" altLang="en-US"/>
          </a:p>
        </p:txBody>
      </p:sp>
    </p:spTree>
    <p:extLst>
      <p:ext uri="{BB962C8B-B14F-4D97-AF65-F5344CB8AC3E}">
        <p14:creationId xmlns:p14="http://schemas.microsoft.com/office/powerpoint/2010/main" val="124849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4</a:t>
            </a:fld>
            <a:endParaRPr kumimoji="1" lang="ja-JP" altLang="en-US"/>
          </a:p>
        </p:txBody>
      </p:sp>
    </p:spTree>
    <p:extLst>
      <p:ext uri="{BB962C8B-B14F-4D97-AF65-F5344CB8AC3E}">
        <p14:creationId xmlns:p14="http://schemas.microsoft.com/office/powerpoint/2010/main" val="10795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手法の説明を</a:t>
            </a:r>
            <a:endParaRPr kumimoji="1" lang="en-US" altLang="ja-JP" dirty="0"/>
          </a:p>
          <a:p>
            <a:endParaRPr kumimoji="1" lang="en-US" altLang="ja-JP" dirty="0"/>
          </a:p>
          <a:p>
            <a:r>
              <a:rPr kumimoji="1" lang="ja-JP" altLang="en-US" dirty="0"/>
              <a:t>目的に対し何が必要なのか</a:t>
            </a:r>
            <a:endParaRPr kumimoji="1" lang="en-US" altLang="ja-JP" dirty="0"/>
          </a:p>
          <a:p>
            <a:r>
              <a:rPr kumimoji="1" lang="ja-JP" altLang="en-US" dirty="0"/>
              <a:t>また</a:t>
            </a:r>
            <a:endParaRPr kumimoji="1" lang="en-US" altLang="ja-JP" dirty="0"/>
          </a:p>
          <a:p>
            <a:r>
              <a:rPr kumimoji="1" lang="ja-JP" altLang="en-US" dirty="0"/>
              <a:t>扱う手法によって必要とされているものが</a:t>
            </a:r>
            <a:endParaRPr kumimoji="1" lang="en-US" altLang="ja-JP" dirty="0"/>
          </a:p>
          <a:p>
            <a:endParaRPr kumimoji="1" lang="en-US" altLang="ja-JP" dirty="0"/>
          </a:p>
          <a:p>
            <a:r>
              <a:rPr kumimoji="1" lang="ja-JP" altLang="en-US" dirty="0"/>
              <a:t>個人の特徴が</a:t>
            </a:r>
            <a:r>
              <a:rPr kumimoji="1" lang="en-US" altLang="ja-JP" dirty="0" err="1"/>
              <a:t>cnn</a:t>
            </a:r>
            <a:r>
              <a:rPr kumimoji="1" lang="ja-JP" altLang="en-US" dirty="0"/>
              <a:t>で取れるのかの考察と</a:t>
            </a:r>
            <a:endParaRPr kumimoji="1" lang="en-US" altLang="ja-JP" dirty="0"/>
          </a:p>
          <a:p>
            <a:r>
              <a:rPr kumimoji="1" lang="ja-JP" altLang="en-US" dirty="0"/>
              <a:t>取れるならなぜ取れるのかの説明</a:t>
            </a:r>
            <a:endParaRPr kumimoji="1" lang="en-US" altLang="ja-JP" dirty="0"/>
          </a:p>
          <a:p>
            <a:endParaRPr kumimoji="1" lang="en-US" altLang="ja-JP" dirty="0"/>
          </a:p>
          <a:p>
            <a:r>
              <a:rPr kumimoji="1" lang="ja-JP" altLang="en-US" dirty="0"/>
              <a:t>（</a:t>
            </a:r>
            <a:r>
              <a:rPr kumimoji="1" lang="en-US" altLang="ja-JP" dirty="0"/>
              <a:t>CNN</a:t>
            </a:r>
            <a:r>
              <a:rPr kumimoji="1" lang="ja-JP" altLang="en-US" dirty="0"/>
              <a:t>の説明は画像をもとに画像のこの部分は楽曲のこの部分に変えられるよね？など</a:t>
            </a:r>
            <a:endParaRPr kumimoji="1" lang="en-US" altLang="ja-JP" dirty="0"/>
          </a:p>
          <a:p>
            <a:r>
              <a:rPr kumimoji="1" lang="en-US" altLang="ja-JP" dirty="0"/>
              <a:t>max-pooling</a:t>
            </a:r>
          </a:p>
          <a:p>
            <a:r>
              <a:rPr kumimoji="1" lang="en-US" altLang="ja-JP" dirty="0"/>
              <a:t>convolution</a:t>
            </a:r>
          </a:p>
          <a:p>
            <a:r>
              <a:rPr kumimoji="1" lang="ja-JP" altLang="en-US" dirty="0"/>
              <a:t>の説明）</a:t>
            </a:r>
            <a:endParaRPr kumimoji="1" lang="en-US" altLang="ja-JP" dirty="0"/>
          </a:p>
          <a:p>
            <a:endParaRPr kumimoji="1" lang="en-US" altLang="ja-JP" dirty="0"/>
          </a:p>
          <a:p>
            <a:r>
              <a:rPr kumimoji="1" lang="ja-JP" altLang="en-US" dirty="0"/>
              <a:t>箇条書きで</a:t>
            </a:r>
            <a:r>
              <a:rPr kumimoji="1" lang="en-US" altLang="ja-JP" dirty="0"/>
              <a:t>CNN</a:t>
            </a:r>
            <a:r>
              <a:rPr kumimoji="1" lang="ja-JP" altLang="en-US" dirty="0"/>
              <a:t>の説明スライド作って予備スライドで図など使った詳しい説明</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5</a:t>
            </a:fld>
            <a:endParaRPr kumimoji="1" lang="ja-JP" altLang="en-US"/>
          </a:p>
        </p:txBody>
      </p:sp>
    </p:spTree>
    <p:extLst>
      <p:ext uri="{BB962C8B-B14F-4D97-AF65-F5344CB8AC3E}">
        <p14:creationId xmlns:p14="http://schemas.microsoft.com/office/powerpoint/2010/main" val="174354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横軸が　時間</a:t>
            </a:r>
            <a:endParaRPr kumimoji="1" lang="en-US" altLang="ja-JP" dirty="0"/>
          </a:p>
          <a:p>
            <a:r>
              <a:rPr kumimoji="1" lang="ja-JP" altLang="en-US" dirty="0"/>
              <a:t>縦軸が　周波数</a:t>
            </a:r>
            <a:endParaRPr kumimoji="1" lang="en-US" altLang="ja-JP" dirty="0"/>
          </a:p>
          <a:p>
            <a:r>
              <a:rPr kumimoji="1" lang="ja-JP" altLang="en-US" dirty="0"/>
              <a:t>色が振幅（音の大きさ）赤いほうが振幅が大きい（音が大きい）</a:t>
            </a:r>
            <a:endParaRPr kumimoji="1" lang="en-US" altLang="ja-JP" dirty="0"/>
          </a:p>
          <a:p>
            <a:r>
              <a:rPr kumimoji="1" lang="ja-JP" altLang="en-US" dirty="0"/>
              <a:t>メルフィルタバンクをウィンドウに離散コサイン変換をして時系列順に並べたもの</a:t>
            </a:r>
            <a:endParaRPr kumimoji="1" lang="en-US" altLang="ja-JP" dirty="0"/>
          </a:p>
          <a:p>
            <a:r>
              <a:rPr kumimoji="1" lang="ja-JP" altLang="en-US" dirty="0"/>
              <a:t>という説明に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6</a:t>
            </a:fld>
            <a:endParaRPr kumimoji="1" lang="ja-JP" altLang="en-US"/>
          </a:p>
        </p:txBody>
      </p:sp>
    </p:spTree>
    <p:extLst>
      <p:ext uri="{BB962C8B-B14F-4D97-AF65-F5344CB8AC3E}">
        <p14:creationId xmlns:p14="http://schemas.microsoft.com/office/powerpoint/2010/main" val="16475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7</a:t>
            </a:fld>
            <a:endParaRPr kumimoji="1" lang="ja-JP" altLang="en-US"/>
          </a:p>
        </p:txBody>
      </p:sp>
    </p:spTree>
    <p:extLst>
      <p:ext uri="{BB962C8B-B14F-4D97-AF65-F5344CB8AC3E}">
        <p14:creationId xmlns:p14="http://schemas.microsoft.com/office/powerpoint/2010/main" val="194980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既存研究の問題点をまとめてそのために必要なこと</a:t>
            </a:r>
            <a:endParaRPr kumimoji="1" lang="en-US" altLang="ja-JP" dirty="0"/>
          </a:p>
          <a:p>
            <a:endParaRPr kumimoji="1" lang="en-US" altLang="ja-JP" dirty="0"/>
          </a:p>
          <a:p>
            <a:r>
              <a:rPr kumimoji="1" lang="ja-JP" altLang="en-US" dirty="0"/>
              <a:t>時系列を扱っていないのが先行研究の問題だから</a:t>
            </a:r>
            <a:endParaRPr kumimoji="1" lang="en-US" altLang="ja-JP" dirty="0"/>
          </a:p>
          <a:p>
            <a:r>
              <a:rPr kumimoji="1" lang="ja-JP" altLang="en-US" dirty="0"/>
              <a:t>音楽は時系列のデータなので楽曲を短い時間で切った</a:t>
            </a:r>
            <a:r>
              <a:rPr kumimoji="1" lang="en-US" altLang="ja-JP" dirty="0"/>
              <a:t>MFCC</a:t>
            </a:r>
            <a:r>
              <a:rPr kumimoji="1" lang="ja-JP" altLang="en-US" dirty="0"/>
              <a:t>を</a:t>
            </a:r>
            <a:r>
              <a:rPr kumimoji="1" lang="en-US" altLang="ja-JP" dirty="0"/>
              <a:t>CNN</a:t>
            </a:r>
            <a:r>
              <a:rPr kumimoji="1" lang="ja-JP" altLang="en-US" dirty="0"/>
              <a:t>の入力とすることで楽曲の途中にある好きな部分だから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9</a:t>
            </a:fld>
            <a:endParaRPr kumimoji="1" lang="ja-JP" altLang="en-US"/>
          </a:p>
        </p:txBody>
      </p:sp>
    </p:spTree>
    <p:extLst>
      <p:ext uri="{BB962C8B-B14F-4D97-AF65-F5344CB8AC3E}">
        <p14:creationId xmlns:p14="http://schemas.microsoft.com/office/powerpoint/2010/main" val="76704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言うこと：</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400" dirty="0"/>
              <a:t>曲調などの楽曲の流れを学習することができるのでは？</a:t>
            </a:r>
            <a:endParaRPr lang="en-US" altLang="ja-JP" sz="2400" dirty="0"/>
          </a:p>
          <a:p>
            <a:pPr marL="0" marR="0" indent="0" algn="l" defTabSz="914400" rtl="0" eaLnBrk="1" fontAlgn="auto" latinLnBrk="0" hangingPunct="1">
              <a:lnSpc>
                <a:spcPct val="100000"/>
              </a:lnSpc>
              <a:spcBef>
                <a:spcPts val="0"/>
              </a:spcBef>
              <a:spcAft>
                <a:spcPts val="0"/>
              </a:spcAft>
              <a:buClrTx/>
              <a:buSzTx/>
              <a:buFontTx/>
              <a:buNone/>
              <a:tabLst/>
              <a:defRPr/>
            </a:pPr>
            <a:br>
              <a:rPr kumimoji="1" lang="ja-JP" altLang="en-US" dirty="0"/>
            </a:br>
            <a:r>
              <a:rPr kumimoji="1" lang="en-US" altLang="ja-JP" dirty="0"/>
              <a:t>LSTM</a:t>
            </a:r>
            <a:r>
              <a:rPr kumimoji="1" lang="ja-JP" altLang="en-US" dirty="0"/>
              <a:t>とは</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単純な</a:t>
            </a:r>
            <a:r>
              <a:rPr kumimoji="1" lang="en-US" altLang="ja-JP" dirty="0"/>
              <a:t>RNN</a:t>
            </a:r>
            <a:r>
              <a:rPr kumimoji="1" lang="ja-JP" altLang="en-US" dirty="0"/>
              <a:t>は理論上「長時間の相関」を考慮することができますが，実験的には短時間の相関しか考慮できませんでした．例を挙げると文章を見せて次にくる単語を予想する問題で”</a:t>
            </a:r>
            <a:r>
              <a:rPr kumimoji="1" lang="en-US" altLang="ja-JP" dirty="0"/>
              <a:t>the clouds are in the”</a:t>
            </a:r>
            <a:r>
              <a:rPr kumimoji="1" lang="ja-JP" altLang="en-US" dirty="0"/>
              <a:t>のあとは”</a:t>
            </a:r>
            <a:r>
              <a:rPr kumimoji="1" lang="en-US" altLang="ja-JP" dirty="0"/>
              <a:t>sky”</a:t>
            </a:r>
            <a:r>
              <a:rPr kumimoji="1" lang="ja-JP" altLang="en-US" dirty="0"/>
              <a:t>が来ることはわかっても”</a:t>
            </a:r>
            <a:r>
              <a:rPr kumimoji="1" lang="en-US" altLang="ja-JP" dirty="0"/>
              <a:t>I grew up in France…(</a:t>
            </a:r>
            <a:r>
              <a:rPr kumimoji="1" lang="ja-JP" altLang="en-US" dirty="0"/>
              <a:t>長文</a:t>
            </a:r>
            <a:r>
              <a:rPr kumimoji="1" lang="en-US" altLang="ja-JP" dirty="0"/>
              <a:t>) I speak fluent”</a:t>
            </a:r>
            <a:r>
              <a:rPr kumimoji="1" lang="ja-JP" altLang="en-US" dirty="0"/>
              <a:t>の後に”</a:t>
            </a:r>
            <a:r>
              <a:rPr kumimoji="1" lang="en-US" altLang="ja-JP" dirty="0"/>
              <a:t>French”</a:t>
            </a:r>
            <a:r>
              <a:rPr kumimoji="1" lang="ja-JP" altLang="en-US" dirty="0"/>
              <a:t>が来ることは予想できませんでした．この「長時間の相関」を考慮した出力を行うために改良された</a:t>
            </a:r>
            <a:r>
              <a:rPr kumimoji="1" lang="en-US" altLang="ja-JP" dirty="0"/>
              <a:t>RNN</a:t>
            </a:r>
            <a:r>
              <a:rPr kumimoji="1" lang="ja-JP" altLang="en-US" dirty="0"/>
              <a:t>が</a:t>
            </a:r>
            <a:r>
              <a:rPr kumimoji="1" lang="en-US" altLang="ja-JP" dirty="0"/>
              <a:t>LSTM</a:t>
            </a:r>
            <a:r>
              <a:rPr kumimoji="1" lang="ja-JP" altLang="en-US" dirty="0"/>
              <a:t>です．</a:t>
            </a:r>
            <a:r>
              <a:rPr kumimoji="1" lang="en-US" altLang="ja-JP" dirty="0"/>
              <a:t>LSTM</a:t>
            </a:r>
            <a:r>
              <a:rPr kumimoji="1" lang="ja-JP" altLang="en-US" dirty="0"/>
              <a:t>は</a:t>
            </a:r>
            <a:r>
              <a:rPr kumimoji="1" lang="en-US" altLang="ja-JP" dirty="0"/>
              <a:t>Long Short Term Memory</a:t>
            </a:r>
            <a:r>
              <a:rPr kumimoji="1" lang="ja-JP" altLang="en-US" dirty="0"/>
              <a:t>の略です．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時系列</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二つ目の箇条書きのはじめ「本研究では</a:t>
            </a:r>
            <a:r>
              <a:rPr kumimoji="1" lang="en-US" altLang="ja-JP" dirty="0"/>
              <a:t>〜〜</a:t>
            </a:r>
            <a:r>
              <a:rPr kumimoji="1" lang="ja-JP" altLang="en-US" dirty="0"/>
              <a:t>時系列データだから</a:t>
            </a:r>
            <a:r>
              <a:rPr kumimoji="1" lang="en-US" altLang="ja-JP" dirty="0"/>
              <a:t>LSTM</a:t>
            </a:r>
            <a:r>
              <a:rPr kumimoji="1" lang="ja-JP" altLang="en-US" dirty="0"/>
              <a:t>が適している。」</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10</a:t>
            </a:fld>
            <a:endParaRPr kumimoji="1" lang="ja-JP" altLang="en-US"/>
          </a:p>
        </p:txBody>
      </p:sp>
    </p:spTree>
    <p:extLst>
      <p:ext uri="{BB962C8B-B14F-4D97-AF65-F5344CB8AC3E}">
        <p14:creationId xmlns:p14="http://schemas.microsoft.com/office/powerpoint/2010/main" val="203135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13</a:t>
            </a:fld>
            <a:endParaRPr kumimoji="1" lang="ja-JP" altLang="en-US"/>
          </a:p>
        </p:txBody>
      </p:sp>
    </p:spTree>
    <p:extLst>
      <p:ext uri="{BB962C8B-B14F-4D97-AF65-F5344CB8AC3E}">
        <p14:creationId xmlns:p14="http://schemas.microsoft.com/office/powerpoint/2010/main" val="9003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4EE98B1-5A0F-B647-A517-D248BE31CFFF}" type="datetime1">
              <a:rPr kumimoji="1" lang="x-none" altLang="ja-JP" smtClean="0"/>
              <a:t>2018/12/18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976459A-4C21-A04F-8B67-29E33DA33741}" type="datetime1">
              <a:rPr kumimoji="1" lang="x-none" altLang="ja-JP" smtClean="0"/>
              <a:t>2018/12/18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C9AF68B-292C-4E4D-8649-265F78FB1F2B}" type="datetime1">
              <a:rPr kumimoji="1" lang="x-none" altLang="ja-JP" smtClean="0"/>
              <a:t>2018/12/18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7221FD0-DDAC-2C46-A17E-11405BC2F42E}" type="datetime1">
              <a:rPr kumimoji="1" lang="x-none" altLang="ja-JP" smtClean="0"/>
              <a:t>2018/12/18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8D99B1-9266-9B43-AD2C-ACCFF17EF056}" type="datetime1">
              <a:rPr kumimoji="1" lang="x-none" altLang="ja-JP" smtClean="0"/>
              <a:t>2018/12/18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6A682A-B82C-BD47-B1C2-18190BB5DAF5}" type="datetime1">
              <a:rPr kumimoji="1" lang="x-none" altLang="ja-JP" smtClean="0"/>
              <a:t>2018/12/18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38E987E-633A-634E-B14D-D3FC39588AB2}" type="datetime1">
              <a:rPr kumimoji="1" lang="x-none" altLang="ja-JP" smtClean="0"/>
              <a:t>2018/12/18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83E7E26-F349-4E40-8F24-DBC83290033E}" type="datetime1">
              <a:rPr kumimoji="1" lang="x-none" altLang="ja-JP" smtClean="0"/>
              <a:t>2018/12/18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D0737-2448-F54B-9D2F-81E55A7176B5}" type="datetime1">
              <a:rPr kumimoji="1" lang="x-none" altLang="ja-JP" smtClean="0"/>
              <a:t>2018/12/18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2119377-598F-8743-A09D-86E19D9D746C}" type="datetime1">
              <a:rPr kumimoji="1" lang="x-none" altLang="ja-JP" smtClean="0"/>
              <a:t>2018/12/18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906471E-18E8-1C48-A1C1-B7D58F8DFF5A}" type="datetime1">
              <a:rPr kumimoji="1" lang="x-none" altLang="ja-JP" smtClean="0"/>
              <a:t>2018/12/18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F7E31-0F28-9E48-8E98-42B57F87094F}" type="datetime1">
              <a:rPr kumimoji="1" lang="x-none" altLang="ja-JP" smtClean="0"/>
              <a:t>2018/12/18</a:t>
            </a:fld>
            <a:endParaRPr kumimoji="1" lang="ja-JP"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CE887-A39F-E545-8E41-8F91EB53B809}" type="slidenum">
              <a:rPr kumimoji="1" lang="ja-JP" altLang="en-US" smtClean="0"/>
              <a:t>‹#›</a:t>
            </a:fld>
            <a:endParaRPr kumimoji="1" lang="ja-JP" altLang="en-US"/>
          </a:p>
        </p:txBody>
      </p:sp>
    </p:spTree>
    <p:extLst>
      <p:ext uri="{BB962C8B-B14F-4D97-AF65-F5344CB8AC3E}">
        <p14:creationId xmlns:p14="http://schemas.microsoft.com/office/powerpoint/2010/main" val="1330462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0.png"/><Relationship Id="rId10" Type="http://schemas.openxmlformats.org/officeDocument/2006/relationships/image" Target="../media/image15.png"/><Relationship Id="rId4" Type="http://schemas.openxmlformats.org/officeDocument/2006/relationships/image" Target="../media/image90.png"/><Relationship Id="rId9"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8536" y="1625288"/>
            <a:ext cx="8646928" cy="1927131"/>
          </a:xfrm>
        </p:spPr>
        <p:txBody>
          <a:bodyPr wrap="square">
            <a:spAutoFit/>
          </a:bodyPr>
          <a:lstStyle/>
          <a:p>
            <a:r>
              <a:rPr lang="ja-JP" altLang="en-US" sz="4400">
                <a:latin typeface="+mn-ea"/>
                <a:ea typeface="+mn-ea"/>
              </a:rPr>
              <a:t>深層学習を利用した</a:t>
            </a:r>
            <a:br>
              <a:rPr lang="en-US" altLang="ja-JP" sz="4400" dirty="0">
                <a:latin typeface="+mn-ea"/>
                <a:ea typeface="+mn-ea"/>
              </a:rPr>
            </a:br>
            <a:r>
              <a:rPr lang="ja-JP" altLang="en-US" sz="4400">
                <a:latin typeface="+mn-ea"/>
                <a:ea typeface="+mn-ea"/>
              </a:rPr>
              <a:t>ユーザ</a:t>
            </a:r>
            <a:r>
              <a:rPr lang="ja-JP" altLang="en-US" sz="4400" dirty="0">
                <a:latin typeface="+mn-ea"/>
                <a:ea typeface="+mn-ea"/>
              </a:rPr>
              <a:t>の重視</a:t>
            </a:r>
            <a:r>
              <a:rPr lang="ja-JP" altLang="en-US" sz="4400">
                <a:latin typeface="+mn-ea"/>
                <a:ea typeface="+mn-ea"/>
              </a:rPr>
              <a:t>している</a:t>
            </a:r>
            <a:br>
              <a:rPr lang="en-US" altLang="ja-JP" sz="4400" dirty="0">
                <a:latin typeface="+mn-ea"/>
                <a:ea typeface="+mn-ea"/>
              </a:rPr>
            </a:br>
            <a:r>
              <a:rPr lang="ja-JP" altLang="en-US" sz="4400">
                <a:latin typeface="+mn-ea"/>
                <a:ea typeface="+mn-ea"/>
              </a:rPr>
              <a:t>音響特徴の学習</a:t>
            </a:r>
            <a:endParaRPr kumimoji="1" lang="ja-JP" altLang="en-US" sz="4400" dirty="0">
              <a:latin typeface="+mn-ea"/>
              <a:ea typeface="+mn-ea"/>
            </a:endParaRPr>
          </a:p>
        </p:txBody>
      </p:sp>
      <p:sp>
        <p:nvSpPr>
          <p:cNvPr id="3" name="サブタイトル 2"/>
          <p:cNvSpPr>
            <a:spLocks noGrp="1"/>
          </p:cNvSpPr>
          <p:nvPr>
            <p:ph type="subTitle" idx="1"/>
          </p:nvPr>
        </p:nvSpPr>
        <p:spPr>
          <a:xfrm>
            <a:off x="1143000" y="4499883"/>
            <a:ext cx="6858000" cy="1601208"/>
          </a:xfrm>
        </p:spPr>
        <p:txBody>
          <a:bodyPr>
            <a:spAutoFit/>
          </a:bodyPr>
          <a:lstStyle/>
          <a:p>
            <a:r>
              <a:rPr kumimoji="1" lang="ja-JP" altLang="en-US"/>
              <a:t>芝浦工業大学</a:t>
            </a:r>
            <a:endParaRPr kumimoji="1" lang="en-US" altLang="ja-JP" dirty="0"/>
          </a:p>
          <a:p>
            <a:r>
              <a:rPr kumimoji="1" lang="ja-JP" altLang="en-US"/>
              <a:t>データ工</a:t>
            </a:r>
            <a:r>
              <a:rPr kumimoji="1" lang="ja-JP" altLang="en-US" dirty="0"/>
              <a:t>学研究室</a:t>
            </a:r>
            <a:endParaRPr kumimoji="1" lang="en-US" altLang="ja-JP" dirty="0"/>
          </a:p>
          <a:p>
            <a:endParaRPr kumimoji="1" lang="en-US" altLang="ja-JP" sz="900" dirty="0"/>
          </a:p>
          <a:p>
            <a:r>
              <a:rPr kumimoji="1" lang="ja-JP" altLang="en-US"/>
              <a:t>上野裕太郎</a:t>
            </a:r>
            <a:endParaRPr lang="en-US" altLang="ja-JP" dirty="0"/>
          </a:p>
        </p:txBody>
      </p:sp>
    </p:spTree>
    <p:extLst>
      <p:ext uri="{BB962C8B-B14F-4D97-AF65-F5344CB8AC3E}">
        <p14:creationId xmlns:p14="http://schemas.microsoft.com/office/powerpoint/2010/main" val="300191181"/>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9</a:t>
            </a:fld>
            <a:endParaRPr kumimoji="1" lang="ja-JP" altLang="en-US"/>
          </a:p>
        </p:txBody>
      </p:sp>
      <p:sp>
        <p:nvSpPr>
          <p:cNvPr id="4" name="角丸四角形 3"/>
          <p:cNvSpPr/>
          <p:nvPr/>
        </p:nvSpPr>
        <p:spPr>
          <a:xfrm>
            <a:off x="419555" y="1956122"/>
            <a:ext cx="8304890" cy="281388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ユーザ個人が重視している楽曲の一部分の特徴，楽曲内の時間変化する特徴を考慮した</a:t>
            </a:r>
            <a:endParaRPr lang="en-US" altLang="ja-JP" sz="2800" dirty="0"/>
          </a:p>
          <a:p>
            <a:pPr algn="ctr"/>
            <a:r>
              <a:rPr lang="ja-JP" altLang="en-US" sz="2800" dirty="0"/>
              <a:t>音楽推薦を行う</a:t>
            </a:r>
          </a:p>
        </p:txBody>
      </p:sp>
      <p:sp>
        <p:nvSpPr>
          <p:cNvPr id="5" name="テキスト ボックス 4"/>
          <p:cNvSpPr txBox="1"/>
          <p:nvPr/>
        </p:nvSpPr>
        <p:spPr>
          <a:xfrm>
            <a:off x="685800" y="1051560"/>
            <a:ext cx="1005403" cy="584775"/>
          </a:xfrm>
          <a:prstGeom prst="rect">
            <a:avLst/>
          </a:prstGeom>
          <a:noFill/>
        </p:spPr>
        <p:txBody>
          <a:bodyPr wrap="none" rtlCol="0">
            <a:spAutoFit/>
          </a:bodyPr>
          <a:lstStyle/>
          <a:p>
            <a:r>
              <a:rPr lang="ja-JP" altLang="en-US" sz="3200" dirty="0"/>
              <a:t>目的</a:t>
            </a:r>
            <a:endParaRPr kumimoji="1" lang="ja-JP" altLang="en-US" sz="3200" dirty="0"/>
          </a:p>
        </p:txBody>
      </p:sp>
    </p:spTree>
    <p:extLst>
      <p:ext uri="{BB962C8B-B14F-4D97-AF65-F5344CB8AC3E}">
        <p14:creationId xmlns:p14="http://schemas.microsoft.com/office/powerpoint/2010/main" val="156567770"/>
      </p:ext>
    </p:extLst>
  </p:cSld>
  <p:clrMapOvr>
    <a:masterClrMapping/>
  </p:clrMapOvr>
  <mc:AlternateContent xmlns:mc="http://schemas.openxmlformats.org/markup-compatibility/2006" xmlns:p14="http://schemas.microsoft.com/office/powerpoint/2010/main">
    <mc:Choice Requires="p14">
      <p:transition p14:dur="250" advTm="29996">
        <p:fade/>
      </p:transition>
    </mc:Choice>
    <mc:Fallback xmlns="">
      <p:transition advTm="2999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10</a:t>
            </a:fld>
            <a:endParaRPr kumimoji="1" lang="ja-JP" altLang="en-US"/>
          </a:p>
        </p:txBody>
      </p:sp>
      <p:sp>
        <p:nvSpPr>
          <p:cNvPr id="4" name="角丸四角形 3"/>
          <p:cNvSpPr/>
          <p:nvPr/>
        </p:nvSpPr>
        <p:spPr>
          <a:xfrm>
            <a:off x="866580" y="996255"/>
            <a:ext cx="7410840" cy="1976704"/>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時系列データを扱うために隠れ層の値を再び隠れ層に入力でき，長期的な依存を学習するために過去の特徴量を記憶できる記憶セルを持つ</a:t>
            </a:r>
            <a:r>
              <a:rPr lang="en-US" altLang="ja-JP" sz="2400" dirty="0"/>
              <a:t>Neural network</a:t>
            </a:r>
          </a:p>
        </p:txBody>
      </p:sp>
      <p:sp>
        <p:nvSpPr>
          <p:cNvPr id="5" name="テキスト ボックス 4"/>
          <p:cNvSpPr txBox="1"/>
          <p:nvPr/>
        </p:nvSpPr>
        <p:spPr>
          <a:xfrm>
            <a:off x="411480" y="411480"/>
            <a:ext cx="5607561" cy="584775"/>
          </a:xfrm>
          <a:prstGeom prst="rect">
            <a:avLst/>
          </a:prstGeom>
          <a:noFill/>
        </p:spPr>
        <p:txBody>
          <a:bodyPr wrap="none" rtlCol="0">
            <a:spAutoFit/>
          </a:bodyPr>
          <a:lstStyle/>
          <a:p>
            <a:r>
              <a:rPr lang="en-US" altLang="ja-JP" sz="3200" dirty="0"/>
              <a:t>Long short-term memory (LSTM)</a:t>
            </a:r>
            <a:endParaRPr kumimoji="1" lang="ja-JP" altLang="en-US" sz="3200" dirty="0"/>
          </a:p>
        </p:txBody>
      </p:sp>
      <p:sp>
        <p:nvSpPr>
          <p:cNvPr id="7" name="テキスト ボックス 6"/>
          <p:cNvSpPr txBox="1"/>
          <p:nvPr/>
        </p:nvSpPr>
        <p:spPr>
          <a:xfrm>
            <a:off x="411480" y="6309360"/>
            <a:ext cx="7374839" cy="276999"/>
          </a:xfrm>
          <a:prstGeom prst="rect">
            <a:avLst/>
          </a:prstGeom>
          <a:noFill/>
        </p:spPr>
        <p:txBody>
          <a:bodyPr wrap="none" rtlCol="0">
            <a:spAutoFit/>
          </a:bodyPr>
          <a:lstStyle/>
          <a:p>
            <a:r>
              <a:rPr lang="de-DE" altLang="ja-JP" sz="1200" dirty="0"/>
              <a:t>[5] Hochreiter, S.,  </a:t>
            </a:r>
            <a:r>
              <a:rPr lang="de-DE" altLang="ja-JP" sz="1200" dirty="0" err="1"/>
              <a:t>Jurgen</a:t>
            </a:r>
            <a:r>
              <a:rPr lang="de-DE" altLang="ja-JP" sz="1200" dirty="0"/>
              <a:t> S. ,  “Long </a:t>
            </a:r>
            <a:r>
              <a:rPr lang="de-DE" altLang="ja-JP" sz="1200" dirty="0" err="1"/>
              <a:t>short</a:t>
            </a:r>
            <a:r>
              <a:rPr lang="de-DE" altLang="ja-JP" sz="1200" dirty="0"/>
              <a:t>-term </a:t>
            </a:r>
            <a:r>
              <a:rPr lang="de-DE" altLang="ja-JP" sz="1200" dirty="0" err="1"/>
              <a:t>memory</a:t>
            </a:r>
            <a:r>
              <a:rPr lang="de-DE" altLang="ja-JP" sz="1200" dirty="0"/>
              <a:t>“, </a:t>
            </a:r>
            <a:r>
              <a:rPr lang="de-DE" altLang="ja-JP" sz="1200" dirty="0" err="1"/>
              <a:t>Neural</a:t>
            </a:r>
            <a:r>
              <a:rPr lang="de-DE" altLang="ja-JP" sz="1200" dirty="0"/>
              <a:t> </a:t>
            </a:r>
            <a:r>
              <a:rPr lang="de-DE" altLang="ja-JP" sz="1200" dirty="0" err="1"/>
              <a:t>computation</a:t>
            </a:r>
            <a:r>
              <a:rPr lang="de-DE" altLang="ja-JP" sz="1200" dirty="0"/>
              <a:t> 9.8, vol.9, no.8, pp.1735-1780, 1997.</a:t>
            </a:r>
          </a:p>
        </p:txBody>
      </p:sp>
      <p:sp>
        <p:nvSpPr>
          <p:cNvPr id="10" name="テキスト ボックス 9"/>
          <p:cNvSpPr txBox="1"/>
          <p:nvPr/>
        </p:nvSpPr>
        <p:spPr>
          <a:xfrm>
            <a:off x="934747" y="3108078"/>
            <a:ext cx="7077340" cy="2246769"/>
          </a:xfrm>
          <a:prstGeom prst="rect">
            <a:avLst/>
          </a:prstGeom>
          <a:noFill/>
        </p:spPr>
        <p:txBody>
          <a:bodyPr wrap="square" rtlCol="0">
            <a:spAutoFit/>
          </a:bodyPr>
          <a:lstStyle/>
          <a:p>
            <a:pPr marL="342900" indent="-342900">
              <a:buFont typeface="Wingdings" charset="2"/>
              <a:buChar char="Ø"/>
            </a:pPr>
            <a:r>
              <a:rPr lang="ja-JP" altLang="en-US" sz="2000" dirty="0"/>
              <a:t>本研究では人の知覚する音響特徴は時系列データであると考え</a:t>
            </a:r>
            <a:r>
              <a:rPr kumimoji="1" lang="en-US" altLang="ja-JP" sz="2000" dirty="0"/>
              <a:t>LSTM</a:t>
            </a:r>
            <a:r>
              <a:rPr kumimoji="1" lang="ja-JP" altLang="en-US" sz="2000" dirty="0"/>
              <a:t>によって楽曲に含まれる時間変化する音響特徴を学習</a:t>
            </a:r>
            <a:r>
              <a:rPr lang="ja-JP" altLang="en-US" sz="2000" dirty="0"/>
              <a:t>させる</a:t>
            </a:r>
            <a:endParaRPr kumimoji="1"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CNN</a:t>
            </a:r>
            <a:r>
              <a:rPr lang="ja-JP" altLang="en-US" sz="2000" dirty="0"/>
              <a:t>により獲得した</a:t>
            </a:r>
            <a:r>
              <a:rPr lang="ja-JP" altLang="en-US" sz="2000"/>
              <a:t>音響特徴に</a:t>
            </a:r>
            <a:br>
              <a:rPr lang="en-US" altLang="ja-JP" sz="2000" dirty="0"/>
            </a:br>
            <a:r>
              <a:rPr lang="ja-JP" altLang="en-US" sz="2000" dirty="0"/>
              <a:t>加え時間変化する音響特徴を</a:t>
            </a:r>
            <a:br>
              <a:rPr lang="en-US" altLang="ja-JP" sz="2000" dirty="0"/>
            </a:br>
            <a:r>
              <a:rPr lang="en-US" altLang="ja-JP" sz="2000" dirty="0"/>
              <a:t>LSTM</a:t>
            </a:r>
            <a:r>
              <a:rPr lang="ja-JP" altLang="en-US" sz="2000" dirty="0"/>
              <a:t>によって学習させる</a:t>
            </a:r>
            <a:endParaRPr kumimoji="1" lang="ja-JP" altLang="en-US" sz="2000" dirty="0"/>
          </a:p>
        </p:txBody>
      </p:sp>
      <p:pic>
        <p:nvPicPr>
          <p:cNvPr id="3" name="図 2"/>
          <p:cNvPicPr>
            <a:picLocks noChangeAspect="1"/>
          </p:cNvPicPr>
          <p:nvPr/>
        </p:nvPicPr>
        <p:blipFill>
          <a:blip r:embed="rId3"/>
          <a:stretch>
            <a:fillRect/>
          </a:stretch>
        </p:blipFill>
        <p:spPr>
          <a:xfrm>
            <a:off x="5436902" y="3974465"/>
            <a:ext cx="2840518" cy="1976704"/>
          </a:xfrm>
          <a:prstGeom prst="rect">
            <a:avLst/>
          </a:prstGeom>
        </p:spPr>
      </p:pic>
      <p:sp>
        <p:nvSpPr>
          <p:cNvPr id="6" name="テキスト ボックス 5"/>
          <p:cNvSpPr txBox="1"/>
          <p:nvPr/>
        </p:nvSpPr>
        <p:spPr>
          <a:xfrm>
            <a:off x="6434800" y="6008864"/>
            <a:ext cx="1140762" cy="276999"/>
          </a:xfrm>
          <a:prstGeom prst="rect">
            <a:avLst/>
          </a:prstGeom>
          <a:noFill/>
        </p:spPr>
        <p:txBody>
          <a:bodyPr wrap="none" rtlCol="0">
            <a:spAutoFit/>
          </a:bodyPr>
          <a:lstStyle/>
          <a:p>
            <a:r>
              <a:rPr kumimoji="1" lang="en-US" altLang="ja-JP" sz="1200" dirty="0"/>
              <a:t>LSTM</a:t>
            </a:r>
            <a:r>
              <a:rPr kumimoji="1" lang="ja-JP" altLang="en-US" sz="1200" dirty="0"/>
              <a:t>の概略図</a:t>
            </a:r>
          </a:p>
        </p:txBody>
      </p:sp>
    </p:spTree>
    <p:extLst>
      <p:ext uri="{BB962C8B-B14F-4D97-AF65-F5344CB8AC3E}">
        <p14:creationId xmlns:p14="http://schemas.microsoft.com/office/powerpoint/2010/main" val="1946617316"/>
      </p:ext>
    </p:extLst>
  </p:cSld>
  <p:clrMapOvr>
    <a:masterClrMapping/>
  </p:clrMapOvr>
  <mc:AlternateContent xmlns:mc="http://schemas.openxmlformats.org/markup-compatibility/2006" xmlns:p14="http://schemas.microsoft.com/office/powerpoint/2010/main">
    <mc:Choice Requires="p14">
      <p:transition p14:dur="250" advTm="47234">
        <p:fade/>
      </p:transition>
    </mc:Choice>
    <mc:Fallback xmlns="">
      <p:transition advTm="472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11</a:t>
            </a:fld>
            <a:endParaRPr kumimoji="1" lang="ja-JP" altLang="en-US"/>
          </a:p>
        </p:txBody>
      </p:sp>
      <p:sp>
        <p:nvSpPr>
          <p:cNvPr id="22" name="テキスト ボックス 21"/>
          <p:cNvSpPr txBox="1"/>
          <p:nvPr/>
        </p:nvSpPr>
        <p:spPr>
          <a:xfrm>
            <a:off x="411480" y="411480"/>
            <a:ext cx="3416320" cy="523220"/>
          </a:xfrm>
          <a:prstGeom prst="rect">
            <a:avLst/>
          </a:prstGeom>
          <a:noFill/>
        </p:spPr>
        <p:txBody>
          <a:bodyPr wrap="none" rtlCol="0">
            <a:spAutoFit/>
          </a:bodyPr>
          <a:lstStyle/>
          <a:p>
            <a:r>
              <a:rPr kumimoji="1" lang="ja-JP" altLang="en-US" sz="2800" dirty="0"/>
              <a:t>提案手法</a:t>
            </a:r>
            <a:r>
              <a:rPr lang="ja-JP" altLang="en-US" sz="2800" dirty="0"/>
              <a:t>：学習方法</a:t>
            </a:r>
            <a:endParaRPr kumimoji="1" lang="ja-JP" altLang="en-US" sz="2800" dirty="0"/>
          </a:p>
        </p:txBody>
      </p:sp>
      <p:sp>
        <p:nvSpPr>
          <p:cNvPr id="81" name="テキスト ボックス 80"/>
          <p:cNvSpPr txBox="1"/>
          <p:nvPr/>
        </p:nvSpPr>
        <p:spPr>
          <a:xfrm>
            <a:off x="411480" y="1143000"/>
            <a:ext cx="4974102"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変換した楽曲を</a:t>
            </a:r>
            <a:r>
              <a:rPr lang="en-US" altLang="ja-JP" sz="2200" dirty="0"/>
              <a:t>8</a:t>
            </a:r>
            <a:r>
              <a:rPr lang="ja-JP" altLang="en-US" sz="2200" dirty="0"/>
              <a:t>秒ごとに短く切る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で時間領域のみを畳み込み楽曲の特徴量を抽出</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によって抽出した特徴量を</a:t>
            </a:r>
            <a:r>
              <a:rPr lang="en-US" altLang="ja-JP" sz="2200" dirty="0"/>
              <a:t>LSTM</a:t>
            </a:r>
            <a:r>
              <a:rPr lang="ja-JP" altLang="en-US" sz="2200" dirty="0"/>
              <a:t>に入力し、</a:t>
            </a:r>
            <a:r>
              <a:rPr lang="en-US" altLang="ja-JP" sz="2200" dirty="0"/>
              <a:t>LSTM</a:t>
            </a:r>
            <a:r>
              <a:rPr lang="ja-JP" altLang="en-US" sz="2200" dirty="0"/>
              <a:t>によって好みの程度を出力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出力値と教師データを比較して</a:t>
            </a:r>
            <a:r>
              <a:rPr lang="en-US" altLang="ja-JP" sz="2200" dirty="0"/>
              <a:t>CNN</a:t>
            </a:r>
            <a:r>
              <a:rPr lang="ja-JP" altLang="en-US" sz="2200" dirty="0"/>
              <a:t>・</a:t>
            </a:r>
            <a:r>
              <a:rPr lang="en-US" altLang="ja-JP" sz="2200" dirty="0"/>
              <a:t>LSTM</a:t>
            </a:r>
            <a:r>
              <a:rPr lang="ja-JP" altLang="en-US" sz="2200" dirty="0"/>
              <a:t>の重みを学習</a:t>
            </a:r>
            <a:endParaRPr lang="en-US" altLang="ja-JP" sz="2200" dirty="0"/>
          </a:p>
          <a:p>
            <a:pPr marL="457200" indent="-457200">
              <a:buFont typeface="+mj-ea"/>
              <a:buAutoNum type="circleNumDbPlain"/>
            </a:pPr>
            <a:endParaRPr lang="en-US" altLang="ja-JP" sz="2200" dirty="0"/>
          </a:p>
          <a:p>
            <a:r>
              <a:rPr lang="ja-JP" altLang="en-US" sz="2200" dirty="0"/>
              <a:t>上記を繰り返す</a:t>
            </a:r>
            <a:endParaRPr lang="en-US" altLang="ja-JP" sz="2200" dirty="0"/>
          </a:p>
        </p:txBody>
      </p:sp>
      <p:grpSp>
        <p:nvGrpSpPr>
          <p:cNvPr id="37" name="図形グループ 36"/>
          <p:cNvGrpSpPr/>
          <p:nvPr/>
        </p:nvGrpSpPr>
        <p:grpSpPr>
          <a:xfrm>
            <a:off x="5364358" y="292088"/>
            <a:ext cx="3274406" cy="6384414"/>
            <a:chOff x="5364358" y="292088"/>
            <a:chExt cx="3274406" cy="6384414"/>
          </a:xfrm>
        </p:grpSpPr>
        <p:sp>
          <p:nvSpPr>
            <p:cNvPr id="8" name="角丸四角形 7"/>
            <p:cNvSpPr/>
            <p:nvPr/>
          </p:nvSpPr>
          <p:spPr>
            <a:xfrm>
              <a:off x="6845756" y="3346651"/>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sp>
          <p:nvSpPr>
            <p:cNvPr id="10" name="角丸四角形 9"/>
            <p:cNvSpPr/>
            <p:nvPr/>
          </p:nvSpPr>
          <p:spPr>
            <a:xfrm>
              <a:off x="5364358" y="5736994"/>
              <a:ext cx="1622578" cy="93950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入力の分割された楽曲が好きかどうか</a:t>
              </a:r>
            </a:p>
          </p:txBody>
        </p:sp>
        <p:sp>
          <p:nvSpPr>
            <p:cNvPr id="11" name="テキスト ボックス 10"/>
            <p:cNvSpPr txBox="1"/>
            <p:nvPr/>
          </p:nvSpPr>
          <p:spPr>
            <a:xfrm>
              <a:off x="5369743" y="5429428"/>
              <a:ext cx="1587600" cy="369332"/>
            </a:xfrm>
            <a:prstGeom prst="rect">
              <a:avLst/>
            </a:prstGeom>
            <a:noFill/>
          </p:spPr>
          <p:txBody>
            <a:bodyPr wrap="square" rtlCol="0">
              <a:spAutoFit/>
            </a:bodyPr>
            <a:lstStyle/>
            <a:p>
              <a:pPr algn="ctr"/>
              <a:r>
                <a:rPr lang="ja-JP" altLang="en-US"/>
                <a:t>教師データ</a:t>
              </a:r>
              <a:endParaRPr kumimoji="1" lang="en-US" altLang="ja-JP" dirty="0"/>
            </a:p>
          </p:txBody>
        </p:sp>
        <p:sp>
          <p:nvSpPr>
            <p:cNvPr id="16" name="テキスト ボックス 15"/>
            <p:cNvSpPr txBox="1"/>
            <p:nvPr/>
          </p:nvSpPr>
          <p:spPr>
            <a:xfrm>
              <a:off x="6965079" y="292088"/>
              <a:ext cx="1166022"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548090" y="1518449"/>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236483" y="2339970"/>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595051" y="3800222"/>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595051" y="2926513"/>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845756" y="4211815"/>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595051" y="4690827"/>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655261" y="1889554"/>
              <a:ext cx="1983503" cy="307777"/>
            </a:xfrm>
            <a:prstGeom prst="rect">
              <a:avLst/>
            </a:prstGeom>
            <a:noFill/>
          </p:spPr>
          <p:txBody>
            <a:bodyPr wrap="square" rtlCol="0">
              <a:spAutoFit/>
            </a:bodyPr>
            <a:lstStyle/>
            <a:p>
              <a:r>
                <a:rPr kumimoji="1" lang="ja-JP" altLang="en-US" sz="1400" dirty="0"/>
                <a:t>楽曲を短く切ったもの</a:t>
              </a:r>
            </a:p>
          </p:txBody>
        </p:sp>
        <p:sp>
          <p:nvSpPr>
            <p:cNvPr id="26" name="角丸四角形 25"/>
            <p:cNvSpPr/>
            <p:nvPr/>
          </p:nvSpPr>
          <p:spPr>
            <a:xfrm>
              <a:off x="6878806" y="5002369"/>
              <a:ext cx="1432486" cy="44234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推定値</a:t>
              </a:r>
            </a:p>
          </p:txBody>
        </p:sp>
        <p:cxnSp>
          <p:nvCxnSpPr>
            <p:cNvPr id="5" name="直線矢印コネクタ 4"/>
            <p:cNvCxnSpPr>
              <a:stCxn id="26" idx="2"/>
              <a:endCxn id="10" idx="3"/>
            </p:cNvCxnSpPr>
            <p:nvPr/>
          </p:nvCxnSpPr>
          <p:spPr>
            <a:xfrm flipH="1">
              <a:off x="6986936" y="5444717"/>
              <a:ext cx="608113" cy="76203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テキスト ボックス 6"/>
            <p:cNvSpPr txBox="1"/>
            <p:nvPr/>
          </p:nvSpPr>
          <p:spPr>
            <a:xfrm>
              <a:off x="7250878" y="5727553"/>
              <a:ext cx="646331" cy="369332"/>
            </a:xfrm>
            <a:prstGeom prst="rect">
              <a:avLst/>
            </a:prstGeom>
            <a:noFill/>
          </p:spPr>
          <p:txBody>
            <a:bodyPr wrap="none" rtlCol="0">
              <a:spAutoFit/>
            </a:bodyPr>
            <a:lstStyle/>
            <a:p>
              <a:r>
                <a:rPr kumimoji="1" lang="ja-JP" altLang="en-US"/>
                <a:t>比較</a:t>
              </a:r>
            </a:p>
          </p:txBody>
        </p:sp>
        <p:cxnSp>
          <p:nvCxnSpPr>
            <p:cNvPr id="17" name="直線矢印コネクタ 16"/>
            <p:cNvCxnSpPr/>
            <p:nvPr/>
          </p:nvCxnSpPr>
          <p:spPr>
            <a:xfrm flipV="1">
              <a:off x="6163543" y="3054559"/>
              <a:ext cx="0" cy="23901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テキスト ボックス 17"/>
            <p:cNvSpPr txBox="1"/>
            <p:nvPr/>
          </p:nvSpPr>
          <p:spPr>
            <a:xfrm>
              <a:off x="6178012" y="3712657"/>
              <a:ext cx="491506" cy="1477328"/>
            </a:xfrm>
            <a:prstGeom prst="rect">
              <a:avLst/>
            </a:prstGeom>
            <a:noFill/>
          </p:spPr>
          <p:txBody>
            <a:bodyPr wrap="square" rtlCol="0">
              <a:spAutoFit/>
            </a:bodyPr>
            <a:lstStyle/>
            <a:p>
              <a:r>
                <a:rPr kumimoji="1" lang="ja-JP" altLang="en-US"/>
                <a:t>重みの修正</a:t>
              </a:r>
              <a:endParaRPr kumimoji="1" lang="ja-JP" altLang="en-US" dirty="0"/>
            </a:p>
          </p:txBody>
        </p:sp>
      </p:grpSp>
      <p:pic>
        <p:nvPicPr>
          <p:cNvPr id="28" name="図 27"/>
          <p:cNvPicPr>
            <a:picLocks noChangeAspect="1"/>
          </p:cNvPicPr>
          <p:nvPr/>
        </p:nvPicPr>
        <p:blipFill>
          <a:blip r:embed="rId2"/>
          <a:stretch>
            <a:fillRect/>
          </a:stretch>
        </p:blipFill>
        <p:spPr>
          <a:xfrm>
            <a:off x="6476255" y="606600"/>
            <a:ext cx="2237587" cy="911849"/>
          </a:xfrm>
          <a:prstGeom prst="rect">
            <a:avLst/>
          </a:prstGeom>
        </p:spPr>
      </p:pic>
      <p:grpSp>
        <p:nvGrpSpPr>
          <p:cNvPr id="19" name="図形グループ 18"/>
          <p:cNvGrpSpPr/>
          <p:nvPr/>
        </p:nvGrpSpPr>
        <p:grpSpPr>
          <a:xfrm>
            <a:off x="6512330" y="2159990"/>
            <a:ext cx="1881426" cy="805761"/>
            <a:chOff x="6512330" y="2159990"/>
            <a:chExt cx="1881426" cy="805761"/>
          </a:xfrm>
        </p:grpSpPr>
        <p:pic>
          <p:nvPicPr>
            <p:cNvPr id="4" name="図 3"/>
            <p:cNvPicPr>
              <a:picLocks noChangeAspect="1"/>
            </p:cNvPicPr>
            <p:nvPr/>
          </p:nvPicPr>
          <p:blipFill>
            <a:blip r:embed="rId3"/>
            <a:stretch>
              <a:fillRect/>
            </a:stretch>
          </p:blipFill>
          <p:spPr>
            <a:xfrm>
              <a:off x="6512330" y="2166140"/>
              <a:ext cx="212342" cy="783227"/>
            </a:xfrm>
            <a:prstGeom prst="rect">
              <a:avLst/>
            </a:prstGeom>
          </p:spPr>
        </p:pic>
        <p:pic>
          <p:nvPicPr>
            <p:cNvPr id="6" name="図 5"/>
            <p:cNvPicPr>
              <a:picLocks noChangeAspect="1"/>
            </p:cNvPicPr>
            <p:nvPr/>
          </p:nvPicPr>
          <p:blipFill>
            <a:blip r:embed="rId4"/>
            <a:stretch>
              <a:fillRect/>
            </a:stretch>
          </p:blipFill>
          <p:spPr>
            <a:xfrm>
              <a:off x="6845756" y="2165607"/>
              <a:ext cx="187392" cy="795528"/>
            </a:xfrm>
            <a:prstGeom prst="rect">
              <a:avLst/>
            </a:prstGeom>
          </p:spPr>
        </p:pic>
        <p:pic>
          <p:nvPicPr>
            <p:cNvPr id="9" name="図 8"/>
            <p:cNvPicPr>
              <a:picLocks noChangeAspect="1"/>
            </p:cNvPicPr>
            <p:nvPr/>
          </p:nvPicPr>
          <p:blipFill>
            <a:blip r:embed="rId5"/>
            <a:stretch>
              <a:fillRect/>
            </a:stretch>
          </p:blipFill>
          <p:spPr>
            <a:xfrm>
              <a:off x="7119551" y="2159990"/>
              <a:ext cx="187391" cy="795528"/>
            </a:xfrm>
            <a:prstGeom prst="rect">
              <a:avLst/>
            </a:prstGeom>
          </p:spPr>
        </p:pic>
        <p:pic>
          <p:nvPicPr>
            <p:cNvPr id="15" name="図 14"/>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879207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12</a:t>
            </a:fld>
            <a:endParaRPr kumimoji="1" lang="ja-JP" altLang="en-US"/>
          </a:p>
        </p:txBody>
      </p:sp>
      <p:sp>
        <p:nvSpPr>
          <p:cNvPr id="22" name="テキスト ボックス 21"/>
          <p:cNvSpPr txBox="1"/>
          <p:nvPr/>
        </p:nvSpPr>
        <p:spPr>
          <a:xfrm>
            <a:off x="411480" y="411480"/>
            <a:ext cx="4493538" cy="523220"/>
          </a:xfrm>
          <a:prstGeom prst="rect">
            <a:avLst/>
          </a:prstGeom>
          <a:noFill/>
        </p:spPr>
        <p:txBody>
          <a:bodyPr wrap="none" rtlCol="0">
            <a:spAutoFit/>
          </a:bodyPr>
          <a:lstStyle/>
          <a:p>
            <a:r>
              <a:rPr kumimoji="1" lang="ja-JP" altLang="en-US" sz="2800" dirty="0"/>
              <a:t>提案手法：推薦までの流れ</a:t>
            </a:r>
          </a:p>
        </p:txBody>
      </p:sp>
      <p:sp>
        <p:nvSpPr>
          <p:cNvPr id="81" name="テキスト ボックス 80"/>
          <p:cNvSpPr txBox="1"/>
          <p:nvPr/>
        </p:nvSpPr>
        <p:spPr>
          <a:xfrm>
            <a:off x="411480" y="1160815"/>
            <a:ext cx="4283755"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秒の間隔の窓を</a:t>
            </a:r>
            <a:r>
              <a:rPr lang="en-US" altLang="ja-JP" sz="2200" dirty="0"/>
              <a:t>1</a:t>
            </a:r>
            <a:r>
              <a:rPr lang="ja-JP" altLang="en-US" sz="2200" dirty="0"/>
              <a:t>秒ずつずらし変換した楽曲を短く切る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に②を入力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の出力値を</a:t>
            </a:r>
            <a:r>
              <a:rPr lang="en-US" altLang="ja-JP" sz="2200" dirty="0"/>
              <a:t>LSTM</a:t>
            </a:r>
            <a:r>
              <a:rPr lang="ja-JP" altLang="en-US" sz="2200" dirty="0"/>
              <a:t>に入力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入力された</a:t>
            </a:r>
            <a:r>
              <a:rPr lang="en-US" altLang="ja-JP" sz="2200" dirty="0"/>
              <a:t>8</a:t>
            </a:r>
            <a:r>
              <a:rPr lang="ja-JP" altLang="en-US" sz="2200" dirty="0"/>
              <a:t>秒ごとの楽曲に</a:t>
            </a:r>
            <a:br>
              <a:rPr lang="en-US" altLang="ja-JP" sz="2200" dirty="0"/>
            </a:br>
            <a:r>
              <a:rPr lang="ja-JP" altLang="en-US" sz="2200" dirty="0"/>
              <a:t>どれくらい好きなのかを出力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秒ごとの出力を足し合わせ，楽曲の時間で割った値を比較し一番値の高い楽曲を推薦</a:t>
            </a:r>
          </a:p>
        </p:txBody>
      </p:sp>
      <p:grpSp>
        <p:nvGrpSpPr>
          <p:cNvPr id="6" name="図形グループ 5"/>
          <p:cNvGrpSpPr/>
          <p:nvPr/>
        </p:nvGrpSpPr>
        <p:grpSpPr>
          <a:xfrm>
            <a:off x="6454447" y="221368"/>
            <a:ext cx="2339178" cy="5484647"/>
            <a:chOff x="6354503" y="418138"/>
            <a:chExt cx="2339178" cy="5484647"/>
          </a:xfrm>
        </p:grpSpPr>
        <p:sp>
          <p:nvSpPr>
            <p:cNvPr id="8" name="角丸四角形 7"/>
            <p:cNvSpPr/>
            <p:nvPr/>
          </p:nvSpPr>
          <p:spPr>
            <a:xfrm>
              <a:off x="6637412" y="3441144"/>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grpSp>
          <p:nvGrpSpPr>
            <p:cNvPr id="9" name="図形グループ 8"/>
            <p:cNvGrpSpPr/>
            <p:nvPr/>
          </p:nvGrpSpPr>
          <p:grpSpPr>
            <a:xfrm>
              <a:off x="6354503" y="4890958"/>
              <a:ext cx="2339178" cy="1011827"/>
              <a:chOff x="1220194" y="4157195"/>
              <a:chExt cx="830275" cy="1045829"/>
            </a:xfrm>
          </p:grpSpPr>
          <p:sp>
            <p:nvSpPr>
              <p:cNvPr id="10" name="角丸四角形 9"/>
              <p:cNvSpPr/>
              <p:nvPr/>
            </p:nvSpPr>
            <p:spPr>
              <a:xfrm>
                <a:off x="1220194" y="4348067"/>
                <a:ext cx="830275" cy="854957"/>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入力された楽曲のフレーズの好みの度合い</a:t>
                </a:r>
              </a:p>
            </p:txBody>
          </p:sp>
          <p:sp>
            <p:nvSpPr>
              <p:cNvPr id="11" name="テキスト ボックス 10"/>
              <p:cNvSpPr txBox="1"/>
              <p:nvPr/>
            </p:nvSpPr>
            <p:spPr>
              <a:xfrm>
                <a:off x="1256912" y="4157195"/>
                <a:ext cx="254981" cy="381743"/>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
          <p:nvSpPr>
            <p:cNvPr id="16" name="テキスト ボックス 15"/>
            <p:cNvSpPr txBox="1"/>
            <p:nvPr/>
          </p:nvSpPr>
          <p:spPr>
            <a:xfrm>
              <a:off x="6711031" y="418138"/>
              <a:ext cx="1260016"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339746" y="1612942"/>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028139" y="2434463"/>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386707" y="3894715"/>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386707" y="3021006"/>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637412" y="4306308"/>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386707" y="4785320"/>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446917" y="1984047"/>
              <a:ext cx="1983503" cy="307777"/>
            </a:xfrm>
            <a:prstGeom prst="rect">
              <a:avLst/>
            </a:prstGeom>
            <a:noFill/>
          </p:spPr>
          <p:txBody>
            <a:bodyPr wrap="square" rtlCol="0">
              <a:spAutoFit/>
            </a:bodyPr>
            <a:lstStyle/>
            <a:p>
              <a:r>
                <a:rPr kumimoji="1" lang="ja-JP" altLang="en-US" sz="1400" dirty="0"/>
                <a:t>楽曲を短く切ったもの</a:t>
              </a:r>
            </a:p>
          </p:txBody>
        </p:sp>
      </p:grpSp>
      <p:sp>
        <p:nvSpPr>
          <p:cNvPr id="7" name="屈折矢印 6"/>
          <p:cNvSpPr/>
          <p:nvPr/>
        </p:nvSpPr>
        <p:spPr>
          <a:xfrm rot="16200000" flipH="1">
            <a:off x="7145885" y="5792568"/>
            <a:ext cx="956302" cy="863815"/>
          </a:xfrm>
          <a:prstGeom prst="bentUpArrow">
            <a:avLst>
              <a:gd name="adj1" fmla="val 39864"/>
              <a:gd name="adj2" fmla="val 46517"/>
              <a:gd name="adj3"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7" name="角丸四角形 26"/>
          <p:cNvSpPr/>
          <p:nvPr/>
        </p:nvSpPr>
        <p:spPr>
          <a:xfrm>
            <a:off x="4797321" y="5883498"/>
            <a:ext cx="2339178" cy="827161"/>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好きなフレーズを含んでいる楽曲を推薦</a:t>
            </a:r>
          </a:p>
        </p:txBody>
      </p:sp>
      <p:sp>
        <p:nvSpPr>
          <p:cNvPr id="28" name="テキスト ボックス 27"/>
          <p:cNvSpPr txBox="1"/>
          <p:nvPr/>
        </p:nvSpPr>
        <p:spPr>
          <a:xfrm>
            <a:off x="4984176" y="5645363"/>
            <a:ext cx="718372" cy="369332"/>
          </a:xfrm>
          <a:prstGeom prst="rect">
            <a:avLst/>
          </a:prstGeom>
          <a:solidFill>
            <a:schemeClr val="bg1"/>
          </a:solidFill>
        </p:spPr>
        <p:txBody>
          <a:bodyPr wrap="square" rtlCol="0">
            <a:spAutoFit/>
          </a:bodyPr>
          <a:lstStyle/>
          <a:p>
            <a:pPr algn="ctr"/>
            <a:r>
              <a:rPr lang="ja-JP" altLang="en-US"/>
              <a:t>推薦</a:t>
            </a:r>
            <a:endParaRPr kumimoji="1" lang="en-US" altLang="ja-JP" dirty="0"/>
          </a:p>
        </p:txBody>
      </p:sp>
      <p:pic>
        <p:nvPicPr>
          <p:cNvPr id="31" name="図 30"/>
          <p:cNvPicPr>
            <a:picLocks noChangeAspect="1"/>
          </p:cNvPicPr>
          <p:nvPr/>
        </p:nvPicPr>
        <p:blipFill>
          <a:blip r:embed="rId2"/>
          <a:stretch>
            <a:fillRect/>
          </a:stretch>
        </p:blipFill>
        <p:spPr>
          <a:xfrm>
            <a:off x="6320896" y="512434"/>
            <a:ext cx="2237587" cy="911849"/>
          </a:xfrm>
          <a:prstGeom prst="rect">
            <a:avLst/>
          </a:prstGeom>
        </p:spPr>
      </p:pic>
      <p:grpSp>
        <p:nvGrpSpPr>
          <p:cNvPr id="32" name="図形グループ 31"/>
          <p:cNvGrpSpPr/>
          <p:nvPr/>
        </p:nvGrpSpPr>
        <p:grpSpPr>
          <a:xfrm>
            <a:off x="6335553" y="2061632"/>
            <a:ext cx="2222929" cy="805761"/>
            <a:chOff x="6512330" y="2159990"/>
            <a:chExt cx="1881426" cy="805761"/>
          </a:xfrm>
        </p:grpSpPr>
        <p:pic>
          <p:nvPicPr>
            <p:cNvPr id="33" name="図 32"/>
            <p:cNvPicPr>
              <a:picLocks noChangeAspect="1"/>
            </p:cNvPicPr>
            <p:nvPr/>
          </p:nvPicPr>
          <p:blipFill>
            <a:blip r:embed="rId3"/>
            <a:stretch>
              <a:fillRect/>
            </a:stretch>
          </p:blipFill>
          <p:spPr>
            <a:xfrm>
              <a:off x="6512330" y="2166140"/>
              <a:ext cx="212342" cy="783227"/>
            </a:xfrm>
            <a:prstGeom prst="rect">
              <a:avLst/>
            </a:prstGeom>
          </p:spPr>
        </p:pic>
        <p:pic>
          <p:nvPicPr>
            <p:cNvPr id="35" name="図 34"/>
            <p:cNvPicPr>
              <a:picLocks noChangeAspect="1"/>
            </p:cNvPicPr>
            <p:nvPr/>
          </p:nvPicPr>
          <p:blipFill>
            <a:blip r:embed="rId4"/>
            <a:stretch>
              <a:fillRect/>
            </a:stretch>
          </p:blipFill>
          <p:spPr>
            <a:xfrm>
              <a:off x="6845756" y="2165607"/>
              <a:ext cx="187392" cy="795528"/>
            </a:xfrm>
            <a:prstGeom prst="rect">
              <a:avLst/>
            </a:prstGeom>
          </p:spPr>
        </p:pic>
        <p:pic>
          <p:nvPicPr>
            <p:cNvPr id="36" name="図 35"/>
            <p:cNvPicPr>
              <a:picLocks noChangeAspect="1"/>
            </p:cNvPicPr>
            <p:nvPr/>
          </p:nvPicPr>
          <p:blipFill>
            <a:blip r:embed="rId5"/>
            <a:stretch>
              <a:fillRect/>
            </a:stretch>
          </p:blipFill>
          <p:spPr>
            <a:xfrm>
              <a:off x="7119551" y="2159990"/>
              <a:ext cx="187391" cy="795528"/>
            </a:xfrm>
            <a:prstGeom prst="rect">
              <a:avLst/>
            </a:prstGeom>
          </p:spPr>
        </p:pic>
        <p:pic>
          <p:nvPicPr>
            <p:cNvPr id="37" name="図 36"/>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795846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13</a:t>
            </a:fld>
            <a:endParaRPr kumimoji="1" lang="ja-JP" altLang="en-US"/>
          </a:p>
        </p:txBody>
      </p:sp>
      <p:sp>
        <p:nvSpPr>
          <p:cNvPr id="4" name="テキスト ボックス 3"/>
          <p:cNvSpPr txBox="1"/>
          <p:nvPr/>
        </p:nvSpPr>
        <p:spPr>
          <a:xfrm>
            <a:off x="411480" y="411480"/>
            <a:ext cx="1826141" cy="584775"/>
          </a:xfrm>
          <a:prstGeom prst="rect">
            <a:avLst/>
          </a:prstGeom>
          <a:noFill/>
        </p:spPr>
        <p:txBody>
          <a:bodyPr wrap="none" rtlCol="0">
            <a:spAutoFit/>
          </a:bodyPr>
          <a:lstStyle/>
          <a:p>
            <a:r>
              <a:rPr lang="ja-JP" altLang="en-US" sz="3200" dirty="0"/>
              <a:t>予備実験</a:t>
            </a:r>
            <a:endParaRPr kumimoji="1" lang="ja-JP" altLang="en-US" sz="3200" dirty="0"/>
          </a:p>
        </p:txBody>
      </p:sp>
      <p:sp>
        <p:nvSpPr>
          <p:cNvPr id="5" name="テキスト ボックス 4"/>
          <p:cNvSpPr txBox="1"/>
          <p:nvPr/>
        </p:nvSpPr>
        <p:spPr>
          <a:xfrm>
            <a:off x="894145" y="1354238"/>
            <a:ext cx="7453912" cy="1446550"/>
          </a:xfrm>
          <a:prstGeom prst="rect">
            <a:avLst/>
          </a:prstGeom>
          <a:noFill/>
        </p:spPr>
        <p:txBody>
          <a:bodyPr wrap="square" rtlCol="0">
            <a:spAutoFit/>
          </a:bodyPr>
          <a:lstStyle/>
          <a:p>
            <a:r>
              <a:rPr lang="ja-JP" altLang="en-US" sz="2200" dirty="0"/>
              <a:t>実際に楽曲を</a:t>
            </a:r>
            <a:r>
              <a:rPr lang="en-US" altLang="ja-JP" sz="2200" dirty="0"/>
              <a:t>MFCC</a:t>
            </a:r>
            <a:r>
              <a:rPr lang="ja-JP" altLang="en-US" sz="2200" dirty="0"/>
              <a:t>に変換したデータでモデルを学習し，</a:t>
            </a:r>
            <a:r>
              <a:rPr lang="en-US" altLang="ja-JP" sz="2200" dirty="0"/>
              <a:t>CNN</a:t>
            </a:r>
            <a:r>
              <a:rPr lang="ja-JP" altLang="en-US" sz="2200" dirty="0"/>
              <a:t>で音響特徴が学習できるのかを確認したところ，</a:t>
            </a:r>
            <a:r>
              <a:rPr lang="en-US" altLang="ja-JP" sz="2200" dirty="0"/>
              <a:t>CNN</a:t>
            </a:r>
            <a:r>
              <a:rPr lang="ja-JP" altLang="en-US" sz="2200" dirty="0"/>
              <a:t>でどのような音響特徴が抽出できているの出力が複雑であり確認が困難であった．</a:t>
            </a:r>
            <a:endParaRPr kumimoji="1" lang="ja-JP" altLang="en-US" sz="2200" dirty="0"/>
          </a:p>
        </p:txBody>
      </p:sp>
      <p:sp>
        <p:nvSpPr>
          <p:cNvPr id="6" name="角丸四角形 5"/>
          <p:cNvSpPr/>
          <p:nvPr/>
        </p:nvSpPr>
        <p:spPr>
          <a:xfrm>
            <a:off x="1130244" y="430661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楽曲の代わりに単純なデータで特徴が抽出できるかどうかを段階的に確認する必要がある</a:t>
            </a:r>
            <a:endParaRPr lang="en-US" altLang="ja-JP" sz="2400" dirty="0"/>
          </a:p>
        </p:txBody>
      </p:sp>
      <p:sp>
        <p:nvSpPr>
          <p:cNvPr id="7" name="下矢印 6"/>
          <p:cNvSpPr/>
          <p:nvPr/>
        </p:nvSpPr>
        <p:spPr>
          <a:xfrm>
            <a:off x="4155308" y="2987016"/>
            <a:ext cx="937551" cy="105254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64578229"/>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14</a:t>
            </a:fld>
            <a:endParaRPr kumimoji="1" lang="ja-JP" altLang="en-US"/>
          </a:p>
        </p:txBody>
      </p:sp>
      <p:sp>
        <p:nvSpPr>
          <p:cNvPr id="4" name="テキスト ボックス 3"/>
          <p:cNvSpPr txBox="1"/>
          <p:nvPr/>
        </p:nvSpPr>
        <p:spPr>
          <a:xfrm>
            <a:off x="411480" y="353605"/>
            <a:ext cx="5211683" cy="523220"/>
          </a:xfrm>
          <a:prstGeom prst="rect">
            <a:avLst/>
          </a:prstGeom>
          <a:noFill/>
        </p:spPr>
        <p:txBody>
          <a:bodyPr wrap="none" rtlCol="0">
            <a:spAutoFit/>
          </a:bodyPr>
          <a:lstStyle/>
          <a:p>
            <a:r>
              <a:rPr lang="ja-JP" altLang="en-US" sz="2800" dirty="0"/>
              <a:t>提案手法：音響特徴学習の確認</a:t>
            </a:r>
            <a:endParaRPr kumimoji="1" lang="ja-JP" altLang="en-US" sz="2800" dirty="0"/>
          </a:p>
        </p:txBody>
      </p:sp>
      <p:sp>
        <p:nvSpPr>
          <p:cNvPr id="5" name="テキスト ボックス 4"/>
          <p:cNvSpPr txBox="1"/>
          <p:nvPr/>
        </p:nvSpPr>
        <p:spPr>
          <a:xfrm>
            <a:off x="788232" y="949955"/>
            <a:ext cx="7727118" cy="3170099"/>
          </a:xfrm>
          <a:prstGeom prst="rect">
            <a:avLst/>
          </a:prstGeom>
          <a:noFill/>
        </p:spPr>
        <p:txBody>
          <a:bodyPr wrap="square" rtlCol="0">
            <a:spAutoFit/>
          </a:bodyPr>
          <a:lstStyle/>
          <a:p>
            <a:pPr marL="342900" indent="-342900">
              <a:buFont typeface="Wingdings" charset="2"/>
              <a:buChar char="Ø"/>
            </a:pPr>
            <a:r>
              <a:rPr lang="ja-JP" altLang="en-US" sz="2000" dirty="0"/>
              <a:t>どのような音響特徴を学習しているのか確認するために単純なデータから音響特徴を学習できるのかを確認する必要がある</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MFCC</a:t>
            </a:r>
            <a:r>
              <a:rPr lang="ja-JP" altLang="en-US" sz="2000" dirty="0"/>
              <a:t>には変換せず</a:t>
            </a:r>
            <a:r>
              <a:rPr lang="en-US" altLang="ja-JP" sz="2000" dirty="0"/>
              <a:t>audio</a:t>
            </a:r>
            <a:r>
              <a:rPr lang="ja-JP" altLang="en-US" sz="2000" dirty="0"/>
              <a:t>形式のデータに対して短時間フーリエ変換を行いベクトルを求め，その各成分の絶対値の</a:t>
            </a:r>
            <a:r>
              <a:rPr lang="en-US" altLang="ja-JP" sz="2000" dirty="0">
                <a:latin typeface="+mn-ea"/>
              </a:rPr>
              <a:t>2</a:t>
            </a:r>
            <a:r>
              <a:rPr lang="ja-JP" altLang="en-US" sz="2000" dirty="0"/>
              <a:t>乗を入力データとし，以下の順にデータを複雑化して実験を行った</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latin typeface="+mn-ea"/>
              </a:rPr>
              <a:t>1~4</a:t>
            </a:r>
            <a:r>
              <a:rPr lang="ja-JP" altLang="en-US" sz="2000" dirty="0"/>
              <a:t>のデータに対してデータに対して実験</a:t>
            </a:r>
            <a:r>
              <a:rPr lang="en-US" altLang="ja-JP" sz="2000" dirty="0">
                <a:latin typeface="+mn-ea"/>
              </a:rPr>
              <a:t>1</a:t>
            </a:r>
            <a:r>
              <a:rPr lang="ja-JP" altLang="en-US" sz="2000" dirty="0"/>
              <a:t>を行い，</a:t>
            </a:r>
            <a:r>
              <a:rPr lang="en-US" altLang="ja-JP" sz="2000" dirty="0">
                <a:latin typeface="+mn-ea"/>
              </a:rPr>
              <a:t>5~7</a:t>
            </a:r>
            <a:r>
              <a:rPr lang="ja-JP" altLang="en-US" sz="2000" dirty="0"/>
              <a:t>に対して実験</a:t>
            </a:r>
            <a:r>
              <a:rPr lang="en-US" altLang="ja-JP" sz="2000" dirty="0">
                <a:latin typeface="+mn-ea"/>
              </a:rPr>
              <a:t>2</a:t>
            </a:r>
            <a:r>
              <a:rPr lang="ja-JP" altLang="en-US" sz="2000" dirty="0"/>
              <a:t>を行った．</a:t>
            </a:r>
            <a:r>
              <a:rPr lang="ja-JP" altLang="en-US" sz="2000" dirty="0">
                <a:latin typeface="+mn-ea"/>
              </a:rPr>
              <a:t>データ</a:t>
            </a:r>
            <a:r>
              <a:rPr lang="en-US" altLang="ja-JP" sz="2000" dirty="0">
                <a:latin typeface="+mn-ea"/>
              </a:rPr>
              <a:t>3</a:t>
            </a:r>
            <a:r>
              <a:rPr lang="ja-JP" altLang="en-US" sz="2000" dirty="0">
                <a:latin typeface="+mn-ea"/>
              </a:rPr>
              <a:t>に対しての実験</a:t>
            </a:r>
            <a:r>
              <a:rPr lang="en-US" altLang="ja-JP" sz="2000" dirty="0">
                <a:latin typeface="+mn-ea"/>
              </a:rPr>
              <a:t>1</a:t>
            </a:r>
            <a:r>
              <a:rPr lang="ja-JP" altLang="en-US" sz="2000" dirty="0">
                <a:latin typeface="+mn-ea"/>
              </a:rPr>
              <a:t>，データ</a:t>
            </a:r>
            <a:r>
              <a:rPr lang="en-US" altLang="ja-JP" sz="2000" dirty="0">
                <a:latin typeface="+mn-ea"/>
              </a:rPr>
              <a:t>7</a:t>
            </a:r>
            <a:r>
              <a:rPr lang="ja-JP" altLang="en-US" sz="2000" dirty="0">
                <a:latin typeface="+mn-ea"/>
              </a:rPr>
              <a:t>に対する実験</a:t>
            </a:r>
            <a:r>
              <a:rPr lang="en-US" altLang="ja-JP" sz="2000" dirty="0">
                <a:latin typeface="+mn-ea"/>
              </a:rPr>
              <a:t>2</a:t>
            </a:r>
            <a:r>
              <a:rPr lang="ja-JP" altLang="en-US" sz="2000">
                <a:latin typeface="+mn-ea"/>
              </a:rPr>
              <a:t>を示す</a:t>
            </a:r>
            <a:endParaRPr lang="en-US" altLang="ja-JP" sz="2000" dirty="0">
              <a:latin typeface="+mn-ea"/>
            </a:endParaRPr>
          </a:p>
        </p:txBody>
      </p:sp>
      <p:sp>
        <p:nvSpPr>
          <p:cNvPr id="3" name="テキスト ボックス 2">
            <a:extLst>
              <a:ext uri="{FF2B5EF4-FFF2-40B4-BE49-F238E27FC236}">
                <a16:creationId xmlns:a16="http://schemas.microsoft.com/office/drawing/2014/main" id="{6F741BF2-74DE-7647-A6EC-B6CCC2F9F27C}"/>
              </a:ext>
            </a:extLst>
          </p:cNvPr>
          <p:cNvSpPr txBox="1"/>
          <p:nvPr/>
        </p:nvSpPr>
        <p:spPr>
          <a:xfrm>
            <a:off x="2298032" y="4120054"/>
            <a:ext cx="4547937" cy="2554545"/>
          </a:xfrm>
          <a:prstGeom prst="rect">
            <a:avLst/>
          </a:prstGeom>
          <a:noFill/>
        </p:spPr>
        <p:txBody>
          <a:bodyPr wrap="square" rtlCol="0">
            <a:spAutoFit/>
          </a:bodyPr>
          <a:lstStyle/>
          <a:p>
            <a:pPr marL="457200" indent="-457200">
              <a:buFont typeface="+mj-lt"/>
              <a:buAutoNum type="arabicPeriod"/>
            </a:pPr>
            <a:r>
              <a:rPr lang="ja-JP" altLang="en-US" sz="2000">
                <a:latin typeface="+mn-ea"/>
              </a:rPr>
              <a:t>単音のとき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つのみ</a:t>
            </a:r>
            <a:r>
              <a:rPr lang="en-US" altLang="ja-JP" sz="2000" dirty="0">
                <a:latin typeface="+mn-ea"/>
              </a:rPr>
              <a:t>)</a:t>
            </a:r>
          </a:p>
          <a:p>
            <a:pPr marL="457200" indent="-457200">
              <a:buFont typeface="+mj-lt"/>
              <a:buAutoNum type="arabicPeriod"/>
            </a:pPr>
            <a:r>
              <a:rPr lang="ja-JP" altLang="en-US" sz="2000">
                <a:latin typeface="+mn-ea"/>
              </a:rPr>
              <a:t>和音のとき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つ以上</a:t>
            </a:r>
            <a:r>
              <a:rPr lang="en-US" altLang="ja-JP" sz="2000" dirty="0">
                <a:latin typeface="+mn-ea"/>
              </a:rPr>
              <a:t>)</a:t>
            </a:r>
          </a:p>
          <a:p>
            <a:pPr marL="457200" indent="-457200">
              <a:buFont typeface="+mj-lt"/>
              <a:buAutoNum type="arabicPeriod"/>
            </a:pPr>
            <a:r>
              <a:rPr lang="en-US" altLang="ja-JP" sz="2000" dirty="0">
                <a:latin typeface="+mn-ea"/>
              </a:rPr>
              <a:t>1</a:t>
            </a:r>
            <a:r>
              <a:rPr lang="ja-JP" altLang="en-US" sz="2000">
                <a:latin typeface="+mn-ea"/>
              </a:rPr>
              <a:t>つの楽器の場合</a:t>
            </a:r>
            <a:endParaRPr lang="en-US" altLang="ja-JP" sz="2000" dirty="0">
              <a:latin typeface="+mn-ea"/>
            </a:endParaRPr>
          </a:p>
          <a:p>
            <a:pPr marL="457200" indent="-457200">
              <a:buFont typeface="+mj-lt"/>
              <a:buAutoNum type="arabicPeriod"/>
            </a:pPr>
            <a:r>
              <a:rPr lang="ja-JP" altLang="en-US" sz="2000">
                <a:latin typeface="+mn-ea"/>
              </a:rPr>
              <a:t>複数の楽器の場合</a:t>
            </a:r>
            <a:endParaRPr lang="en-US" altLang="ja-JP" sz="2000" dirty="0">
              <a:latin typeface="+mn-ea"/>
            </a:endParaRPr>
          </a:p>
          <a:p>
            <a:pPr marL="457200" indent="-457200">
              <a:buFont typeface="+mj-lt"/>
              <a:buAutoNum type="arabicPeriod"/>
            </a:pPr>
            <a:r>
              <a:rPr lang="ja-JP" altLang="en-US" sz="2000">
                <a:latin typeface="+mn-ea"/>
              </a:rPr>
              <a:t>単音で時間で音階が変化する場合</a:t>
            </a:r>
            <a:endParaRPr lang="en-US" altLang="ja-JP" sz="2000" dirty="0">
              <a:latin typeface="+mn-ea"/>
            </a:endParaRPr>
          </a:p>
          <a:p>
            <a:pPr marL="457200" indent="-457200">
              <a:buFont typeface="+mj-lt"/>
              <a:buAutoNum type="arabicPeriod"/>
            </a:pPr>
            <a:r>
              <a:rPr lang="ja-JP" altLang="en-US" sz="2000">
                <a:latin typeface="+mn-ea"/>
              </a:rPr>
              <a:t>和音で時間で音階が変化する場合</a:t>
            </a:r>
            <a:endParaRPr lang="en-US" altLang="ja-JP" sz="2000" dirty="0">
              <a:latin typeface="+mn-ea"/>
            </a:endParaRPr>
          </a:p>
          <a:p>
            <a:pPr marL="457200" indent="-457200">
              <a:buFont typeface="+mj-lt"/>
              <a:buAutoNum type="arabicPeriod"/>
            </a:pPr>
            <a:r>
              <a:rPr lang="en-US" altLang="ja-JP" sz="2000" dirty="0">
                <a:latin typeface="+mn-ea"/>
              </a:rPr>
              <a:t>1</a:t>
            </a:r>
            <a:r>
              <a:rPr lang="ja-JP" altLang="en-US" sz="2000">
                <a:latin typeface="+mn-ea"/>
              </a:rPr>
              <a:t>つの楽器で時間変化する場合</a:t>
            </a:r>
            <a:endParaRPr lang="en-US" altLang="ja-JP" sz="2000" dirty="0">
              <a:latin typeface="+mn-ea"/>
            </a:endParaRPr>
          </a:p>
          <a:p>
            <a:pPr marL="457200" indent="-457200">
              <a:buFont typeface="+mj-lt"/>
              <a:buAutoNum type="arabicPeriod"/>
            </a:pPr>
            <a:r>
              <a:rPr lang="ja-JP" altLang="en-US" sz="2000">
                <a:latin typeface="+mn-ea"/>
              </a:rPr>
              <a:t>楽曲の場合</a:t>
            </a:r>
          </a:p>
        </p:txBody>
      </p:sp>
    </p:spTree>
    <p:extLst>
      <p:ext uri="{BB962C8B-B14F-4D97-AF65-F5344CB8AC3E}">
        <p14:creationId xmlns:p14="http://schemas.microsoft.com/office/powerpoint/2010/main" val="1437272873"/>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15</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t>実験</a:t>
            </a:r>
            <a:r>
              <a:rPr lang="en-US" altLang="ja-JP" sz="2800" dirty="0">
                <a:latin typeface="+mn-ea"/>
              </a:rPr>
              <a:t>1</a:t>
            </a:r>
            <a:endParaRPr kumimoji="1" lang="ja-JP" altLang="en-US" sz="2800" dirty="0">
              <a:latin typeface="+mn-ea"/>
            </a:endParaRPr>
          </a:p>
        </p:txBody>
      </p:sp>
      <p:sp>
        <p:nvSpPr>
          <p:cNvPr id="6" name="角丸四角形 5"/>
          <p:cNvSpPr/>
          <p:nvPr/>
        </p:nvSpPr>
        <p:spPr>
          <a:xfrm>
            <a:off x="854175" y="1258030"/>
            <a:ext cx="7661175" cy="196769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a:t>音階の変化の</a:t>
            </a:r>
            <a:r>
              <a:rPr lang="ja-JP" altLang="en-US" sz="2000" dirty="0"/>
              <a:t>ないデータに対して</a:t>
            </a:r>
            <a:r>
              <a:rPr lang="en-US" altLang="ja-JP" sz="2000" dirty="0"/>
              <a:t>CNN</a:t>
            </a:r>
            <a:r>
              <a:rPr lang="ja-JP" altLang="en-US" sz="2000" dirty="0"/>
              <a:t>が音響特徴を学習できるのか確認するため入力に対する畳み込み層の出力を可視化した</a:t>
            </a:r>
            <a:endParaRPr lang="en-US" altLang="ja-JP" sz="2000" dirty="0"/>
          </a:p>
        </p:txBody>
      </p:sp>
      <p:sp>
        <p:nvSpPr>
          <p:cNvPr id="7" name="テキスト ボックス 6"/>
          <p:cNvSpPr txBox="1"/>
          <p:nvPr/>
        </p:nvSpPr>
        <p:spPr>
          <a:xfrm>
            <a:off x="1320089" y="3465880"/>
            <a:ext cx="6729346" cy="1446550"/>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音の高さの違うギターとフルートの</a:t>
            </a:r>
            <a:r>
              <a:rPr lang="en-US" altLang="ja-JP" sz="2200" dirty="0">
                <a:latin typeface="+mn-ea"/>
              </a:rPr>
              <a:t>2</a:t>
            </a:r>
            <a:r>
              <a:rPr lang="ja-JP" altLang="en-US" sz="2200" dirty="0">
                <a:latin typeface="+mn-ea"/>
              </a:rPr>
              <a:t>種類の楽器をそれぞれ</a:t>
            </a:r>
            <a:r>
              <a:rPr lang="en-US" altLang="ja-JP" sz="2200" dirty="0">
                <a:latin typeface="+mn-ea"/>
              </a:rPr>
              <a:t>10</a:t>
            </a:r>
            <a:r>
              <a:rPr lang="ja-JP" altLang="en-US" sz="2200" dirty="0">
                <a:latin typeface="+mn-ea"/>
              </a:rPr>
              <a:t>個用意し，フルートに対して</a:t>
            </a:r>
            <a:r>
              <a:rPr lang="en-US" altLang="ja-JP" sz="2200" dirty="0">
                <a:latin typeface="+mn-ea"/>
              </a:rPr>
              <a:t>1</a:t>
            </a:r>
            <a:r>
              <a:rPr lang="ja-JP" altLang="en-US" sz="2200" dirty="0">
                <a:latin typeface="+mn-ea"/>
              </a:rPr>
              <a:t>，ギターに対して</a:t>
            </a:r>
            <a:r>
              <a:rPr lang="en-US" altLang="ja-JP" sz="2200" dirty="0">
                <a:latin typeface="+mn-ea"/>
              </a:rPr>
              <a:t>0</a:t>
            </a:r>
            <a:r>
              <a:rPr lang="ja-JP" altLang="en-US" sz="2200" dirty="0">
                <a:latin typeface="+mn-ea"/>
              </a:rPr>
              <a:t>を教師信号として与えた</a:t>
            </a:r>
            <a:endParaRPr lang="en-US" altLang="ja-JP" sz="2200" dirty="0">
              <a:latin typeface="+mn-ea"/>
            </a:endParaRPr>
          </a:p>
        </p:txBody>
      </p:sp>
      <p:sp>
        <p:nvSpPr>
          <p:cNvPr id="11" name="正方形/長方形 10"/>
          <p:cNvSpPr/>
          <p:nvPr/>
        </p:nvSpPr>
        <p:spPr>
          <a:xfrm>
            <a:off x="1857839" y="5514314"/>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122134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16</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1</a:t>
            </a:r>
            <a:r>
              <a:rPr lang="ja-JP" altLang="en-US" sz="2800" dirty="0">
                <a:latin typeface="+mn-ea"/>
              </a:rPr>
              <a:t>　結果・考察</a:t>
            </a:r>
            <a:endParaRPr kumimoji="1" lang="ja-JP" altLang="en-US" sz="2800" dirty="0">
              <a:latin typeface="+mn-ea"/>
            </a:endParaRPr>
          </a:p>
        </p:txBody>
      </p:sp>
      <p:grpSp>
        <p:nvGrpSpPr>
          <p:cNvPr id="9" name="図形グループ 8"/>
          <p:cNvGrpSpPr/>
          <p:nvPr/>
        </p:nvGrpSpPr>
        <p:grpSpPr>
          <a:xfrm>
            <a:off x="824552" y="1058283"/>
            <a:ext cx="4849792" cy="1378721"/>
            <a:chOff x="2166726" y="2697988"/>
            <a:chExt cx="4849792" cy="1378721"/>
          </a:xfrm>
        </p:grpSpPr>
        <p:pic>
          <p:nvPicPr>
            <p:cNvPr id="5" name="図 4"/>
            <p:cNvPicPr>
              <a:picLocks noChangeAspect="1"/>
            </p:cNvPicPr>
            <p:nvPr/>
          </p:nvPicPr>
          <p:blipFill>
            <a:blip r:embed="rId3"/>
            <a:stretch>
              <a:fillRect/>
            </a:stretch>
          </p:blipFill>
          <p:spPr>
            <a:xfrm>
              <a:off x="2166726" y="2697988"/>
              <a:ext cx="4849792" cy="1352492"/>
            </a:xfrm>
            <a:prstGeom prst="rect">
              <a:avLst/>
            </a:prstGeom>
          </p:spPr>
        </p:pic>
        <p:sp>
          <p:nvSpPr>
            <p:cNvPr id="7" name="テキスト ボックス 6"/>
            <p:cNvSpPr txBox="1"/>
            <p:nvPr/>
          </p:nvSpPr>
          <p:spPr>
            <a:xfrm>
              <a:off x="2166726" y="3799710"/>
              <a:ext cx="423514" cy="276999"/>
            </a:xfrm>
            <a:prstGeom prst="rect">
              <a:avLst/>
            </a:prstGeom>
            <a:solidFill>
              <a:schemeClr val="bg1"/>
            </a:solidFill>
          </p:spPr>
          <p:txBody>
            <a:bodyPr wrap="none" rtlCol="0">
              <a:spAutoFit/>
            </a:bodyPr>
            <a:lstStyle/>
            <a:p>
              <a:r>
                <a:rPr kumimoji="1" lang="ja-JP" altLang="en-US" sz="1200" dirty="0"/>
                <a:t>図</a:t>
              </a:r>
              <a:r>
                <a:rPr lang="en-US" altLang="ja-JP" sz="1200" dirty="0">
                  <a:latin typeface="+mn-ea"/>
                </a:rPr>
                <a:t>2</a:t>
              </a:r>
              <a:endParaRPr kumimoji="1" lang="ja-JP" altLang="en-US" sz="1200" dirty="0">
                <a:latin typeface="+mn-ea"/>
              </a:endParaRPr>
            </a:p>
          </p:txBody>
        </p:sp>
      </p:grpSp>
      <p:grpSp>
        <p:nvGrpSpPr>
          <p:cNvPr id="10" name="図形グループ 9"/>
          <p:cNvGrpSpPr/>
          <p:nvPr/>
        </p:nvGrpSpPr>
        <p:grpSpPr>
          <a:xfrm>
            <a:off x="588779" y="2632218"/>
            <a:ext cx="5321339" cy="2166833"/>
            <a:chOff x="1930952" y="4225187"/>
            <a:chExt cx="5321339" cy="2166833"/>
          </a:xfrm>
        </p:grpSpPr>
        <p:pic>
          <p:nvPicPr>
            <p:cNvPr id="3" name="図 2"/>
            <p:cNvPicPr>
              <a:picLocks noChangeAspect="1"/>
            </p:cNvPicPr>
            <p:nvPr/>
          </p:nvPicPr>
          <p:blipFill>
            <a:blip r:embed="rId4"/>
            <a:stretch>
              <a:fillRect/>
            </a:stretch>
          </p:blipFill>
          <p:spPr>
            <a:xfrm>
              <a:off x="1930952" y="4225187"/>
              <a:ext cx="5321339" cy="2166833"/>
            </a:xfrm>
            <a:prstGeom prst="rect">
              <a:avLst/>
            </a:prstGeom>
          </p:spPr>
        </p:pic>
        <p:sp>
          <p:nvSpPr>
            <p:cNvPr id="8" name="テキスト ボックス 7"/>
            <p:cNvSpPr txBox="1"/>
            <p:nvPr/>
          </p:nvSpPr>
          <p:spPr>
            <a:xfrm>
              <a:off x="1954969" y="5919807"/>
              <a:ext cx="423514" cy="276999"/>
            </a:xfrm>
            <a:prstGeom prst="rect">
              <a:avLst/>
            </a:prstGeom>
            <a:solidFill>
              <a:schemeClr val="bg1"/>
            </a:solidFill>
          </p:spPr>
          <p:txBody>
            <a:bodyPr wrap="none" rtlCol="0">
              <a:spAutoFit/>
            </a:bodyPr>
            <a:lstStyle/>
            <a:p>
              <a:r>
                <a:rPr kumimoji="1" lang="ja-JP" altLang="en-US" sz="1200" dirty="0"/>
                <a:t>図</a:t>
              </a:r>
              <a:r>
                <a:rPr kumimoji="1" lang="en-US" altLang="ja-JP" sz="1200" dirty="0">
                  <a:latin typeface="+mn-ea"/>
                </a:rPr>
                <a:t>3</a:t>
              </a:r>
              <a:endParaRPr kumimoji="1" lang="ja-JP" altLang="en-US" sz="1200" dirty="0">
                <a:latin typeface="+mn-ea"/>
              </a:endParaRPr>
            </a:p>
          </p:txBody>
        </p:sp>
      </p:grpSp>
      <p:sp>
        <p:nvSpPr>
          <p:cNvPr id="11" name="ドーナツ 10"/>
          <p:cNvSpPr/>
          <p:nvPr/>
        </p:nvSpPr>
        <p:spPr>
          <a:xfrm>
            <a:off x="2418961" y="1382023"/>
            <a:ext cx="507664" cy="672887"/>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2" name="ドーナツ 11"/>
          <p:cNvSpPr/>
          <p:nvPr/>
        </p:nvSpPr>
        <p:spPr>
          <a:xfrm>
            <a:off x="2624655" y="2605989"/>
            <a:ext cx="339996" cy="628113"/>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3" name="ドーナツ 12"/>
          <p:cNvSpPr/>
          <p:nvPr/>
        </p:nvSpPr>
        <p:spPr>
          <a:xfrm>
            <a:off x="4227711" y="2632218"/>
            <a:ext cx="645721" cy="819941"/>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4" name="ドーナツ 13"/>
          <p:cNvSpPr/>
          <p:nvPr/>
        </p:nvSpPr>
        <p:spPr>
          <a:xfrm>
            <a:off x="4262436" y="1004859"/>
            <a:ext cx="853341" cy="1113879"/>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p:cNvSpPr/>
          <p:nvPr/>
        </p:nvSpPr>
        <p:spPr>
          <a:xfrm>
            <a:off x="588779" y="2129300"/>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411480" y="4242941"/>
            <a:ext cx="624829" cy="730473"/>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1036309" y="4616489"/>
            <a:ext cx="1103922" cy="328828"/>
          </a:xfrm>
          <a:prstGeom prst="rect">
            <a:avLst/>
          </a:prstGeom>
        </p:spPr>
      </p:pic>
      <p:sp>
        <p:nvSpPr>
          <p:cNvPr id="18" name="ドーナツ 17"/>
          <p:cNvSpPr/>
          <p:nvPr/>
        </p:nvSpPr>
        <p:spPr>
          <a:xfrm>
            <a:off x="1565269" y="1484170"/>
            <a:ext cx="466022" cy="447295"/>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9" name="ドーナツ 18"/>
          <p:cNvSpPr/>
          <p:nvPr/>
        </p:nvSpPr>
        <p:spPr>
          <a:xfrm>
            <a:off x="1068610" y="2658447"/>
            <a:ext cx="519660" cy="709990"/>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p:cNvSpPr txBox="1"/>
          <p:nvPr/>
        </p:nvSpPr>
        <p:spPr>
          <a:xfrm>
            <a:off x="1349459" y="4907406"/>
            <a:ext cx="6553771" cy="1477328"/>
          </a:xfrm>
          <a:prstGeom prst="rect">
            <a:avLst/>
          </a:prstGeom>
          <a:noFill/>
        </p:spPr>
        <p:txBody>
          <a:bodyPr wrap="square" rtlCol="0">
            <a:spAutoFit/>
          </a:bodyPr>
          <a:lstStyle/>
          <a:p>
            <a:pPr marL="285750" indent="-285750">
              <a:buFont typeface="Wingdings" charset="2"/>
              <a:buChar char="Ø"/>
            </a:pPr>
            <a:r>
              <a:rPr lang="ja-JP" altLang="en-US" dirty="0">
                <a:latin typeface="+mn-ea"/>
              </a:rPr>
              <a:t>フルートの音の波形と似た形を部分的にもつフィルタが確認できた</a:t>
            </a:r>
            <a:endParaRPr lang="en-US" altLang="ja-JP" dirty="0">
              <a:latin typeface="+mn-ea"/>
            </a:endParaRPr>
          </a:p>
          <a:p>
            <a:pPr marL="285750" indent="-285750">
              <a:buFont typeface="Wingdings" charset="2"/>
              <a:buChar char="Ø"/>
            </a:pPr>
            <a:endParaRPr lang="en-US" altLang="ja-JP" dirty="0">
              <a:latin typeface="+mn-ea"/>
            </a:endParaRPr>
          </a:p>
          <a:p>
            <a:pPr marL="285750" indent="-285750">
              <a:buFont typeface="Wingdings" charset="2"/>
              <a:buChar char="Ø"/>
            </a:pPr>
            <a:r>
              <a:rPr lang="ja-JP" altLang="en-US" dirty="0">
                <a:latin typeface="+mn-ea"/>
              </a:rPr>
              <a:t>畳み込み層が深くなるに連れて</a:t>
            </a:r>
            <a:r>
              <a:rPr lang="en-US" altLang="ja-JP" dirty="0"/>
              <a:t>audio</a:t>
            </a:r>
            <a:r>
              <a:rPr lang="ja-JP" altLang="en-US" dirty="0">
                <a:latin typeface="+mn-ea"/>
              </a:rPr>
              <a:t>波形の概形を捉えているように見える</a:t>
            </a:r>
          </a:p>
        </p:txBody>
      </p:sp>
      <p:pic>
        <p:nvPicPr>
          <p:cNvPr id="22" name="図 21"/>
          <p:cNvPicPr>
            <a:picLocks noChangeAspect="1"/>
          </p:cNvPicPr>
          <p:nvPr/>
        </p:nvPicPr>
        <p:blipFill>
          <a:blip r:embed="rId6"/>
          <a:stretch>
            <a:fillRect/>
          </a:stretch>
        </p:blipFill>
        <p:spPr>
          <a:xfrm>
            <a:off x="6389801" y="579137"/>
            <a:ext cx="1898514" cy="3439231"/>
          </a:xfrm>
          <a:prstGeom prst="rect">
            <a:avLst/>
          </a:prstGeom>
        </p:spPr>
      </p:pic>
    </p:spTree>
    <p:extLst>
      <p:ext uri="{BB962C8B-B14F-4D97-AF65-F5344CB8AC3E}">
        <p14:creationId xmlns:p14="http://schemas.microsoft.com/office/powerpoint/2010/main" val="48092187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3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3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3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3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300"/>
                                        <p:tgtEl>
                                          <p:spTgt spid="1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17</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endParaRPr kumimoji="1" lang="ja-JP" altLang="en-US" sz="2800" dirty="0">
              <a:latin typeface="+mn-ea"/>
            </a:endParaRPr>
          </a:p>
        </p:txBody>
      </p:sp>
      <p:sp>
        <p:nvSpPr>
          <p:cNvPr id="5" name="テキスト ボックス 4"/>
          <p:cNvSpPr txBox="1"/>
          <p:nvPr/>
        </p:nvSpPr>
        <p:spPr>
          <a:xfrm>
            <a:off x="1207327" y="3108056"/>
            <a:ext cx="6729346" cy="3477875"/>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楽器</a:t>
            </a:r>
            <a:r>
              <a:rPr lang="en-US" altLang="ja-JP" sz="2200" dirty="0"/>
              <a:t>A</a:t>
            </a:r>
            <a:r>
              <a:rPr lang="ja-JP" altLang="en-US" sz="2200" dirty="0">
                <a:latin typeface="+mn-ea"/>
              </a:rPr>
              <a:t>が流れたあとに楽器</a:t>
            </a:r>
            <a:r>
              <a:rPr lang="en-US" altLang="ja-JP" sz="2200" dirty="0"/>
              <a:t>B</a:t>
            </a:r>
            <a:r>
              <a:rPr lang="ja-JP" altLang="en-US" sz="2200" dirty="0">
                <a:latin typeface="+mn-ea"/>
              </a:rPr>
              <a:t>が流れる時間変化のある楽曲に教師データとして</a:t>
            </a:r>
            <a:r>
              <a:rPr lang="en-US" altLang="ja-JP" sz="2200" dirty="0">
                <a:latin typeface="+mn-ea"/>
              </a:rPr>
              <a:t>1</a:t>
            </a:r>
            <a:r>
              <a:rPr lang="ja-JP" altLang="en-US" sz="2200" dirty="0">
                <a:latin typeface="+mn-ea"/>
              </a:rPr>
              <a:t>を与え，それ以外の楽曲に対して教師信号として</a:t>
            </a:r>
            <a:r>
              <a:rPr lang="en-US" altLang="ja-JP" sz="2200" dirty="0">
                <a:latin typeface="+mn-ea"/>
              </a:rPr>
              <a:t>0</a:t>
            </a:r>
            <a:r>
              <a:rPr lang="ja-JP" altLang="en-US" sz="2200" dirty="0">
                <a:latin typeface="+mn-ea"/>
              </a:rPr>
              <a:t>を与えた</a:t>
            </a:r>
            <a:endParaRPr lang="en-US" altLang="ja-JP" sz="2200" dirty="0">
              <a:latin typeface="+mn-ea"/>
            </a:endParaRPr>
          </a:p>
          <a:p>
            <a:pPr marL="342900" indent="-342900">
              <a:buFont typeface="Arial" charset="0"/>
              <a:buChar char="•"/>
            </a:pPr>
            <a:endParaRPr lang="en-US" altLang="ja-JP" sz="2200" dirty="0">
              <a:latin typeface="+mn-ea"/>
            </a:endParaRPr>
          </a:p>
          <a:p>
            <a:pPr marL="342900" indent="-342900">
              <a:buFont typeface="Wingdings" charset="2"/>
              <a:buChar char="Ø"/>
            </a:pPr>
            <a:r>
              <a:rPr lang="ja-JP" altLang="en-US" sz="2200" dirty="0">
                <a:latin typeface="+mn-ea"/>
              </a:rPr>
              <a:t>テストデータ</a:t>
            </a:r>
            <a:br>
              <a:rPr lang="en-US" altLang="ja-JP" sz="2200" dirty="0">
                <a:latin typeface="+mn-ea"/>
              </a:rPr>
            </a:br>
            <a:r>
              <a:rPr lang="ja-JP" altLang="en-US" sz="2200" dirty="0">
                <a:latin typeface="+mn-ea"/>
              </a:rPr>
              <a:t>楽器</a:t>
            </a:r>
            <a:r>
              <a:rPr lang="en-US" altLang="ja-JP" sz="2200" dirty="0"/>
              <a:t>B</a:t>
            </a:r>
            <a:r>
              <a:rPr lang="ja-JP" altLang="en-US" sz="2200" dirty="0">
                <a:latin typeface="+mn-ea"/>
              </a:rPr>
              <a:t>が流れたあとに楽器</a:t>
            </a:r>
            <a:r>
              <a:rPr lang="en-US" altLang="ja-JP" sz="2200" dirty="0"/>
              <a:t>A</a:t>
            </a:r>
            <a:r>
              <a:rPr lang="ja-JP" altLang="en-US" sz="2200" dirty="0">
                <a:latin typeface="+mn-ea"/>
              </a:rPr>
              <a:t>が流れる楽曲，楽器</a:t>
            </a:r>
            <a:r>
              <a:rPr lang="en-US" altLang="ja-JP" sz="2200" dirty="0"/>
              <a:t>A</a:t>
            </a:r>
            <a:r>
              <a:rPr lang="ja-JP" altLang="en-US" sz="2200" dirty="0">
                <a:latin typeface="+mn-ea"/>
              </a:rPr>
              <a:t>が流れたあとの時間間隔を狭め楽器</a:t>
            </a:r>
            <a:r>
              <a:rPr lang="en-US" altLang="ja-JP" sz="2200" dirty="0"/>
              <a:t>B</a:t>
            </a:r>
            <a:r>
              <a:rPr lang="ja-JP" altLang="en-US" sz="2200" dirty="0">
                <a:latin typeface="+mn-ea"/>
              </a:rPr>
              <a:t>が流れる楽曲を利用し，狭める時間感覚は</a:t>
            </a:r>
            <a:r>
              <a:rPr lang="en-US" altLang="ja-JP" sz="2200" dirty="0">
                <a:latin typeface="+mn-ea"/>
              </a:rPr>
              <a:t>2</a:t>
            </a:r>
            <a:r>
              <a:rPr lang="en-US" altLang="ja-JP" sz="2200" dirty="0"/>
              <a:t>frame</a:t>
            </a:r>
            <a:r>
              <a:rPr lang="ja-JP" altLang="en-US" sz="2200" dirty="0"/>
              <a:t>，</a:t>
            </a:r>
            <a:r>
              <a:rPr lang="en-US" altLang="ja-JP" sz="2200" dirty="0">
                <a:latin typeface="+mn-ea"/>
              </a:rPr>
              <a:t>6</a:t>
            </a:r>
            <a:r>
              <a:rPr lang="en-US" altLang="ja-JP" sz="2200" dirty="0"/>
              <a:t>frame</a:t>
            </a:r>
            <a:r>
              <a:rPr lang="ja-JP" altLang="en-US" sz="2200" dirty="0"/>
              <a:t>，</a:t>
            </a:r>
            <a:r>
              <a:rPr lang="en-US" altLang="ja-JP" sz="2200" dirty="0">
                <a:latin typeface="+mn-ea"/>
              </a:rPr>
              <a:t>10</a:t>
            </a:r>
            <a:r>
              <a:rPr lang="en-US" altLang="ja-JP" sz="2200" dirty="0"/>
              <a:t>frame</a:t>
            </a:r>
            <a:r>
              <a:rPr lang="ja-JP" altLang="en-US" sz="2200" dirty="0"/>
              <a:t>，</a:t>
            </a:r>
            <a:r>
              <a:rPr lang="en-US" altLang="ja-JP" sz="2200" dirty="0">
                <a:latin typeface="+mn-ea"/>
              </a:rPr>
              <a:t>50</a:t>
            </a:r>
            <a:r>
              <a:rPr lang="en-US" altLang="ja-JP" sz="2200" dirty="0"/>
              <a:t>frame</a:t>
            </a:r>
            <a:r>
              <a:rPr lang="ja-JP" altLang="en-US" sz="2200" dirty="0"/>
              <a:t>の順に狭めた</a:t>
            </a:r>
          </a:p>
        </p:txBody>
      </p:sp>
      <p:sp>
        <p:nvSpPr>
          <p:cNvPr id="6" name="角丸四角形 5"/>
          <p:cNvSpPr/>
          <p:nvPr/>
        </p:nvSpPr>
        <p:spPr>
          <a:xfrm>
            <a:off x="1125094" y="996255"/>
            <a:ext cx="68938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400" dirty="0"/>
              <a:t>LSTM</a:t>
            </a:r>
            <a:r>
              <a:rPr lang="ja-JP" altLang="en-US" sz="2400" dirty="0">
                <a:latin typeface="+mn-ea"/>
              </a:rPr>
              <a:t>が音階の変化などの特徴を学習できているのかを確認するため</a:t>
            </a:r>
            <a:r>
              <a:rPr lang="en-US" altLang="ja-JP" sz="2400" dirty="0"/>
              <a:t>CNN</a:t>
            </a:r>
            <a:r>
              <a:rPr lang="ja-JP" altLang="en-US" sz="2400" dirty="0">
                <a:latin typeface="+mn-ea"/>
              </a:rPr>
              <a:t>のみのモデルと提案手法での予測値の違いを比較した</a:t>
            </a:r>
            <a:endParaRPr lang="en-US" altLang="ja-JP" sz="2400" dirty="0">
              <a:latin typeface="+mn-ea"/>
            </a:endParaRPr>
          </a:p>
        </p:txBody>
      </p:sp>
    </p:spTree>
    <p:extLst>
      <p:ext uri="{BB962C8B-B14F-4D97-AF65-F5344CB8AC3E}">
        <p14:creationId xmlns:p14="http://schemas.microsoft.com/office/powerpoint/2010/main" val="38477512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18</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r>
              <a:rPr lang="ja-JP" altLang="en-US" sz="2800" dirty="0">
                <a:latin typeface="+mn-ea"/>
              </a:rPr>
              <a:t>　結果・考察</a:t>
            </a:r>
            <a:endParaRPr kumimoji="1" lang="ja-JP" altLang="en-US" sz="2800" dirty="0">
              <a:latin typeface="+mn-ea"/>
            </a:endParaRPr>
          </a:p>
        </p:txBody>
      </p:sp>
      <p:graphicFrame>
        <p:nvGraphicFramePr>
          <p:cNvPr id="6" name="表 5"/>
          <p:cNvGraphicFramePr>
            <a:graphicFrameLocks noGrp="1"/>
          </p:cNvGraphicFramePr>
          <p:nvPr>
            <p:extLst>
              <p:ext uri="{D42A27DB-BD31-4B8C-83A1-F6EECF244321}">
                <p14:modId xmlns:p14="http://schemas.microsoft.com/office/powerpoint/2010/main" val="368621288"/>
              </p:ext>
            </p:extLst>
          </p:nvPr>
        </p:nvGraphicFramePr>
        <p:xfrm>
          <a:off x="1400537" y="934700"/>
          <a:ext cx="6457950" cy="3474720"/>
        </p:xfrm>
        <a:graphic>
          <a:graphicData uri="http://schemas.openxmlformats.org/drawingml/2006/table">
            <a:tbl>
              <a:tblPr firstRow="1" bandRow="1">
                <a:tableStyleId>{5940675A-B579-460E-94D1-54222C63F5DA}</a:tableStyleId>
              </a:tblPr>
              <a:tblGrid>
                <a:gridCol w="2963119">
                  <a:extLst>
                    <a:ext uri="{9D8B030D-6E8A-4147-A177-3AD203B41FA5}">
                      <a16:colId xmlns:a16="http://schemas.microsoft.com/office/drawing/2014/main" val="20000"/>
                    </a:ext>
                  </a:extLst>
                </a:gridCol>
                <a:gridCol w="1666754">
                  <a:extLst>
                    <a:ext uri="{9D8B030D-6E8A-4147-A177-3AD203B41FA5}">
                      <a16:colId xmlns:a16="http://schemas.microsoft.com/office/drawing/2014/main" val="20001"/>
                    </a:ext>
                  </a:extLst>
                </a:gridCol>
                <a:gridCol w="1828077">
                  <a:extLst>
                    <a:ext uri="{9D8B030D-6E8A-4147-A177-3AD203B41FA5}">
                      <a16:colId xmlns:a16="http://schemas.microsoft.com/office/drawing/2014/main" val="20002"/>
                    </a:ext>
                  </a:extLst>
                </a:gridCol>
              </a:tblGrid>
              <a:tr h="353901">
                <a:tc>
                  <a:txBody>
                    <a:bodyPr/>
                    <a:lstStyle/>
                    <a:p>
                      <a:pPr algn="ctr"/>
                      <a:r>
                        <a:rPr kumimoji="1" lang="ja-JP" altLang="en-US" sz="2000" dirty="0">
                          <a:latin typeface="+mn-ea"/>
                          <a:ea typeface="+mn-ea"/>
                        </a:rPr>
                        <a:t>入力データ</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000" dirty="0">
                          <a:latin typeface="+mn-lt"/>
                          <a:ea typeface="+mn-ea"/>
                        </a:rPr>
                        <a:t>CNN</a:t>
                      </a:r>
                      <a:endParaRPr kumimoji="1" lang="ja-JP" altLang="en-US" sz="2000" dirty="0">
                        <a:latin typeface="+mn-lt"/>
                        <a:ea typeface="+mn-ea"/>
                      </a:endParaRP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a:latin typeface="+mn-ea"/>
                          <a:ea typeface="+mn-ea"/>
                        </a:rPr>
                        <a:t>提案手法</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626132">
                <a:tc>
                  <a:txBody>
                    <a:bodyPr/>
                    <a:lstStyle/>
                    <a:p>
                      <a:pPr algn="ctr"/>
                      <a:r>
                        <a:rPr kumimoji="1" lang="ja-JP" altLang="en-US" sz="2000" dirty="0">
                          <a:latin typeface="+mn-ea"/>
                          <a:ea typeface="+mn-ea"/>
                        </a:rPr>
                        <a:t>学習時教師信号</a:t>
                      </a:r>
                      <a:r>
                        <a:rPr kumimoji="1" lang="en-US" altLang="ja-JP" sz="2000" dirty="0">
                          <a:latin typeface="+mn-ea"/>
                          <a:ea typeface="+mn-ea"/>
                        </a:rPr>
                        <a:t>0</a:t>
                      </a:r>
                      <a:r>
                        <a:rPr kumimoji="1" lang="ja-JP" altLang="en-US" sz="2000" dirty="0">
                          <a:latin typeface="+mn-ea"/>
                          <a:ea typeface="+mn-ea"/>
                        </a:rPr>
                        <a:t>を与えたデータ</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2</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0.910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6</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0.323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0.998</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10</a:t>
                      </a:r>
                      <a:r>
                        <a:rPr kumimoji="1" lang="en-US" altLang="ja-JP" sz="2000" dirty="0">
                          <a:latin typeface="+mn-lt"/>
                          <a:ea typeface="+mn-ea"/>
                        </a:rPr>
                        <a:t>frame </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0.119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50</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0.014</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0006"/>
                  </a:ext>
                </a:extLst>
              </a:tr>
              <a:tr h="353901">
                <a:tc>
                  <a:txBody>
                    <a:bodyPr/>
                    <a:lstStyle/>
                    <a:p>
                      <a:pPr algn="ctr"/>
                      <a:r>
                        <a:rPr kumimoji="1" lang="ja-JP" altLang="en-US" sz="2000" dirty="0">
                          <a:latin typeface="+mn-ea"/>
                          <a:ea typeface="+mn-ea"/>
                        </a:rPr>
                        <a:t>音</a:t>
                      </a:r>
                      <a:r>
                        <a:rPr kumimoji="1" lang="en-US" altLang="ja-JP" sz="2000" dirty="0">
                          <a:latin typeface="+mn-lt"/>
                          <a:ea typeface="+mn-ea"/>
                        </a:rPr>
                        <a:t>B</a:t>
                      </a:r>
                      <a:r>
                        <a:rPr kumimoji="1" lang="ja-JP" altLang="en-US" sz="2000" dirty="0">
                          <a:latin typeface="+mn-ea"/>
                          <a:ea typeface="+mn-ea"/>
                        </a:rPr>
                        <a:t>→音</a:t>
                      </a:r>
                      <a:r>
                        <a:rPr kumimoji="1" lang="en-US" altLang="ja-JP" sz="2000" dirty="0">
                          <a:latin typeface="+mn-lt"/>
                          <a:ea typeface="+mn-ea"/>
                        </a:rPr>
                        <a:t>A</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0.002</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400537" y="4409420"/>
            <a:ext cx="7543872" cy="738664"/>
          </a:xfrm>
          <a:prstGeom prst="rect">
            <a:avLst/>
          </a:prstGeom>
          <a:noFill/>
        </p:spPr>
        <p:txBody>
          <a:bodyPr wrap="square" rtlCol="0">
            <a:spAutoFit/>
          </a:bodyPr>
          <a:lstStyle/>
          <a:p>
            <a:pPr marL="342900" indent="-342900">
              <a:buFont typeface="Wingdings" charset="2"/>
              <a:buChar char="Ø"/>
            </a:pPr>
            <a:r>
              <a:rPr lang="en-US" altLang="ja-JP" sz="1400" dirty="0">
                <a:latin typeface="+mn-ea"/>
              </a:rPr>
              <a:t>50</a:t>
            </a:r>
            <a:r>
              <a:rPr lang="en-US" altLang="ja-JP" sz="1400" dirty="0"/>
              <a:t>frame</a:t>
            </a:r>
            <a:r>
              <a:rPr lang="ja-JP" altLang="en-US" sz="1400" dirty="0"/>
              <a:t>が</a:t>
            </a:r>
            <a:r>
              <a:rPr lang="en-US" altLang="ja-JP" sz="1400" dirty="0">
                <a:latin typeface="+mn-ea"/>
              </a:rPr>
              <a:t>1</a:t>
            </a:r>
            <a:r>
              <a:rPr lang="ja-JP" altLang="en-US" sz="1400" dirty="0"/>
              <a:t>秒</a:t>
            </a:r>
            <a:endParaRPr lang="en-US" altLang="ja-JP" sz="1400" dirty="0"/>
          </a:p>
          <a:p>
            <a:pPr marL="342900" indent="-342900">
              <a:buFont typeface="Wingdings" charset="2"/>
              <a:buChar char="Ø"/>
            </a:pPr>
            <a:endParaRPr kumimoji="1" lang="en-US" altLang="ja-JP" sz="1400" dirty="0"/>
          </a:p>
          <a:p>
            <a:pPr marL="342900" indent="-342900">
              <a:buFont typeface="Wingdings" charset="2"/>
              <a:buChar char="Ø"/>
            </a:pPr>
            <a:r>
              <a:rPr lang="ja-JP" altLang="en-US" sz="1400" dirty="0"/>
              <a:t>それぞれの値は予測に対して答えがどのくらいあってたかを表す正解率の値</a:t>
            </a:r>
            <a:endParaRPr kumimoji="1" lang="en-US" altLang="ja-JP" sz="1400" dirty="0"/>
          </a:p>
        </p:txBody>
      </p:sp>
      <p:sp>
        <p:nvSpPr>
          <p:cNvPr id="10" name="角丸四角形 9"/>
          <p:cNvSpPr/>
          <p:nvPr/>
        </p:nvSpPr>
        <p:spPr>
          <a:xfrm>
            <a:off x="593315" y="5188318"/>
            <a:ext cx="8072393" cy="116803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dirty="0"/>
              <a:t>CNN</a:t>
            </a:r>
            <a:r>
              <a:rPr lang="ja-JP" altLang="en-US" sz="2000" dirty="0"/>
              <a:t>では数</a:t>
            </a:r>
            <a:r>
              <a:rPr lang="en-US" altLang="ja-JP" sz="2000" dirty="0"/>
              <a:t>frame</a:t>
            </a:r>
            <a:r>
              <a:rPr lang="ja-JP" altLang="en-US" sz="2000" dirty="0"/>
              <a:t>ずれただけで値が大きく下がったが，提案手法では学習させた時間間隔に近くなればなるほど値が大きくなっている</a:t>
            </a:r>
            <a:endParaRPr lang="en-US" altLang="ja-JP" sz="2000" dirty="0"/>
          </a:p>
          <a:p>
            <a:pPr algn="ctr"/>
            <a:r>
              <a:rPr lang="en-US" altLang="ja-JP" sz="2000" dirty="0"/>
              <a:t>LSTM</a:t>
            </a:r>
            <a:r>
              <a:rPr lang="ja-JP" altLang="en-US" sz="2000" dirty="0"/>
              <a:t>を加えることで</a:t>
            </a:r>
            <a:r>
              <a:rPr lang="en-US" altLang="ja-JP" sz="2000" dirty="0">
                <a:latin typeface="+mn-ea"/>
              </a:rPr>
              <a:t>10</a:t>
            </a:r>
            <a:r>
              <a:rPr lang="en-US" altLang="ja-JP" sz="2000" dirty="0"/>
              <a:t>frame</a:t>
            </a:r>
            <a:r>
              <a:rPr lang="ja-JP" altLang="en-US" sz="2000" dirty="0"/>
              <a:t>までのずれは許容できている</a:t>
            </a:r>
          </a:p>
        </p:txBody>
      </p:sp>
    </p:spTree>
    <p:extLst>
      <p:ext uri="{BB962C8B-B14F-4D97-AF65-F5344CB8AC3E}">
        <p14:creationId xmlns:p14="http://schemas.microsoft.com/office/powerpoint/2010/main" val="14061931"/>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a:t>
            </a:fld>
            <a:endParaRPr kumimoji="1" lang="ja-JP" altLang="en-US"/>
          </a:p>
        </p:txBody>
      </p:sp>
      <p:sp>
        <p:nvSpPr>
          <p:cNvPr id="3" name="テキスト ボックス 2"/>
          <p:cNvSpPr txBox="1"/>
          <p:nvPr/>
        </p:nvSpPr>
        <p:spPr>
          <a:xfrm>
            <a:off x="887239" y="520512"/>
            <a:ext cx="4275070" cy="5447645"/>
          </a:xfrm>
          <a:prstGeom prst="rect">
            <a:avLst/>
          </a:prstGeom>
          <a:noFill/>
        </p:spPr>
        <p:txBody>
          <a:bodyPr wrap="square" rtlCol="0">
            <a:spAutoFit/>
          </a:bodyPr>
          <a:lstStyle/>
          <a:p>
            <a:r>
              <a:rPr lang="ja-JP" altLang="en-US" sz="3600" dirty="0"/>
              <a:t>発表の流れ</a:t>
            </a:r>
            <a:endParaRPr lang="en-US" altLang="ja-JP" sz="3600" dirty="0"/>
          </a:p>
          <a:p>
            <a:pPr marL="457200" indent="-457200">
              <a:buFont typeface="Arial" charset="0"/>
              <a:buChar char="•"/>
            </a:pPr>
            <a:endParaRPr lang="en-US" altLang="ja-JP" sz="2400" dirty="0"/>
          </a:p>
          <a:p>
            <a:pPr marL="457200" indent="-457200">
              <a:buFont typeface="Arial" charset="0"/>
              <a:buChar char="•"/>
            </a:pPr>
            <a:r>
              <a:rPr lang="ja-JP" altLang="en-US" sz="2400" dirty="0"/>
              <a:t>背景 </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先行研究</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目的</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提案手法</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実験，考察</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まとめ，今後の展望</a:t>
            </a:r>
            <a:endParaRPr lang="en-US" altLang="ja-JP" sz="2400" dirty="0"/>
          </a:p>
          <a:p>
            <a:pPr marL="457200" indent="-457200">
              <a:buFont typeface="Arial" charset="0"/>
              <a:buChar char="•"/>
            </a:pPr>
            <a:endParaRPr lang="en-US" altLang="ja-JP" sz="2400" dirty="0"/>
          </a:p>
        </p:txBody>
      </p:sp>
    </p:spTree>
    <p:extLst>
      <p:ext uri="{BB962C8B-B14F-4D97-AF65-F5344CB8AC3E}">
        <p14:creationId xmlns:p14="http://schemas.microsoft.com/office/powerpoint/2010/main" val="2027103624"/>
      </p:ext>
    </p:extLst>
  </p:cSld>
  <p:clrMapOvr>
    <a:masterClrMapping/>
  </p:clrMapOvr>
  <mc:AlternateContent xmlns:mc="http://schemas.openxmlformats.org/markup-compatibility/2006" xmlns:p14="http://schemas.microsoft.com/office/powerpoint/2010/main">
    <mc:Choice Requires="p14">
      <p:transition p14:dur="250" advTm="3309">
        <p:fade/>
      </p:transition>
    </mc:Choice>
    <mc:Fallback xmlns="">
      <p:transition advTm="330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19</a:t>
            </a:fld>
            <a:endParaRPr kumimoji="1" lang="ja-JP" altLang="en-US"/>
          </a:p>
        </p:txBody>
      </p:sp>
      <p:sp>
        <p:nvSpPr>
          <p:cNvPr id="4" name="テキスト ボックス 3"/>
          <p:cNvSpPr txBox="1"/>
          <p:nvPr/>
        </p:nvSpPr>
        <p:spPr>
          <a:xfrm>
            <a:off x="411480" y="411480"/>
            <a:ext cx="2236510" cy="584775"/>
          </a:xfrm>
          <a:prstGeom prst="rect">
            <a:avLst/>
          </a:prstGeom>
          <a:noFill/>
        </p:spPr>
        <p:txBody>
          <a:bodyPr wrap="none" rtlCol="0">
            <a:spAutoFit/>
          </a:bodyPr>
          <a:lstStyle/>
          <a:p>
            <a:r>
              <a:rPr lang="ja-JP" altLang="en-US" sz="3200" dirty="0"/>
              <a:t>実験　考察</a:t>
            </a:r>
            <a:endParaRPr kumimoji="1" lang="ja-JP" altLang="en-US" sz="3200" dirty="0"/>
          </a:p>
        </p:txBody>
      </p:sp>
      <p:sp>
        <p:nvSpPr>
          <p:cNvPr id="6" name="角丸四角形 5"/>
          <p:cNvSpPr/>
          <p:nvPr/>
        </p:nvSpPr>
        <p:spPr>
          <a:xfrm>
            <a:off x="1100766" y="1982581"/>
            <a:ext cx="6981713" cy="2892839"/>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楽器の演奏間隔を変えても学習した音楽の共通した特徴をひろえている結果が得られた．このことから</a:t>
            </a:r>
            <a:r>
              <a:rPr lang="en-US" altLang="ja-JP" sz="2400" dirty="0"/>
              <a:t>CNN</a:t>
            </a:r>
            <a:r>
              <a:rPr lang="ja-JP" altLang="en-US" sz="2400" dirty="0"/>
              <a:t>と</a:t>
            </a:r>
            <a:r>
              <a:rPr lang="en-US" altLang="ja-JP" sz="2400" dirty="0"/>
              <a:t>LSTM</a:t>
            </a:r>
            <a:r>
              <a:rPr lang="ja-JP" altLang="en-US" sz="2400" dirty="0"/>
              <a:t>を組み合わせた方法により時間間隔が変化しても楽器固有の波形を学習することができると考えられる</a:t>
            </a:r>
          </a:p>
        </p:txBody>
      </p:sp>
    </p:spTree>
    <p:extLst>
      <p:ext uri="{BB962C8B-B14F-4D97-AF65-F5344CB8AC3E}">
        <p14:creationId xmlns:p14="http://schemas.microsoft.com/office/powerpoint/2010/main" val="645881094"/>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20</a:t>
            </a:fld>
            <a:endParaRPr kumimoji="1" lang="ja-JP" altLang="en-US"/>
          </a:p>
        </p:txBody>
      </p:sp>
      <p:sp>
        <p:nvSpPr>
          <p:cNvPr id="3" name="テキスト ボックス 2"/>
          <p:cNvSpPr txBox="1"/>
          <p:nvPr/>
        </p:nvSpPr>
        <p:spPr>
          <a:xfrm>
            <a:off x="411480" y="411480"/>
            <a:ext cx="3877985" cy="584775"/>
          </a:xfrm>
          <a:prstGeom prst="rect">
            <a:avLst/>
          </a:prstGeom>
          <a:noFill/>
        </p:spPr>
        <p:txBody>
          <a:bodyPr wrap="none" rtlCol="0">
            <a:spAutoFit/>
          </a:bodyPr>
          <a:lstStyle/>
          <a:p>
            <a:r>
              <a:rPr lang="ja-JP" altLang="en-US" sz="3200" dirty="0"/>
              <a:t>まとめ・今後の展望</a:t>
            </a:r>
            <a:endParaRPr kumimoji="1" lang="ja-JP" altLang="en-US" sz="3200" dirty="0"/>
          </a:p>
        </p:txBody>
      </p:sp>
      <p:sp>
        <p:nvSpPr>
          <p:cNvPr id="5" name="テキスト ボックス 4"/>
          <p:cNvSpPr txBox="1"/>
          <p:nvPr/>
        </p:nvSpPr>
        <p:spPr>
          <a:xfrm>
            <a:off x="1016403" y="1168673"/>
            <a:ext cx="7111195" cy="4093428"/>
          </a:xfrm>
          <a:prstGeom prst="rect">
            <a:avLst/>
          </a:prstGeom>
          <a:noFill/>
        </p:spPr>
        <p:txBody>
          <a:bodyPr wrap="square" rtlCol="0">
            <a:spAutoFit/>
          </a:bodyPr>
          <a:lstStyle/>
          <a:p>
            <a:pPr marL="342900" lvl="0" indent="-342900">
              <a:buFont typeface="Wingdings" charset="2"/>
              <a:buChar char="Ø"/>
            </a:pPr>
            <a:r>
              <a:rPr lang="ja-JP" altLang="en-US" sz="2000" dirty="0">
                <a:solidFill>
                  <a:prstClr val="black"/>
                </a:solidFill>
              </a:rPr>
              <a:t>音響特徴が学習できているのかを確認するための方法として単純な楽曲データから複雑化して音響特徴が学習できているのかの実験を行った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CNN</a:t>
            </a:r>
            <a:r>
              <a:rPr lang="ja-JP" altLang="en-US" sz="2000" dirty="0">
                <a:solidFill>
                  <a:prstClr val="black"/>
                </a:solidFill>
              </a:rPr>
              <a:t>で楽器固有の波形を学習することができた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LSTM</a:t>
            </a:r>
            <a:r>
              <a:rPr lang="ja-JP" altLang="en-US" sz="2000" dirty="0">
                <a:solidFill>
                  <a:prstClr val="black"/>
                </a:solidFill>
              </a:rPr>
              <a:t>を加えることで演奏の時間間隔が異なっても楽器固有の波形を学習することができると考えられる</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ja-JP" altLang="en-US" sz="2000" dirty="0">
                <a:solidFill>
                  <a:prstClr val="black"/>
                </a:solidFill>
              </a:rPr>
              <a:t>実際に複数の楽器を含む楽曲データや音楽などのより複雑なデータに対して構築したモデルが音響特徴を抽出できるかどうかの実験，実際に推薦システムの構築が必要である</a:t>
            </a:r>
            <a:endParaRPr lang="en-US" altLang="ja-JP" sz="2000" dirty="0">
              <a:solidFill>
                <a:prstClr val="black"/>
              </a:solidFill>
            </a:endParaRPr>
          </a:p>
        </p:txBody>
      </p:sp>
    </p:spTree>
    <p:extLst>
      <p:ext uri="{BB962C8B-B14F-4D97-AF65-F5344CB8AC3E}">
        <p14:creationId xmlns:p14="http://schemas.microsoft.com/office/powerpoint/2010/main" val="561412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21</a:t>
            </a:fld>
            <a:endParaRPr kumimoji="1" lang="ja-JP" altLang="en-US"/>
          </a:p>
        </p:txBody>
      </p:sp>
      <p:sp>
        <p:nvSpPr>
          <p:cNvPr id="3" name="テキスト ボックス 2"/>
          <p:cNvSpPr txBox="1"/>
          <p:nvPr/>
        </p:nvSpPr>
        <p:spPr>
          <a:xfrm>
            <a:off x="317218" y="428179"/>
            <a:ext cx="8509564" cy="6494085"/>
          </a:xfrm>
          <a:prstGeom prst="rect">
            <a:avLst/>
          </a:prstGeom>
          <a:noFill/>
        </p:spPr>
        <p:txBody>
          <a:bodyPr wrap="square" rtlCol="0">
            <a:spAutoFit/>
          </a:bodyPr>
          <a:lstStyle/>
          <a:p>
            <a:r>
              <a:rPr kumimoji="1" lang="ja-JP" altLang="en-US" sz="2400" dirty="0"/>
              <a:t>参考文献</a:t>
            </a:r>
            <a:endParaRPr kumimoji="1" lang="en-US" altLang="ja-JP" sz="2400" dirty="0"/>
          </a:p>
          <a:p>
            <a:endParaRPr kumimoji="1" lang="en-US" altLang="ja-JP" sz="2400" dirty="0"/>
          </a:p>
          <a:p>
            <a:r>
              <a:rPr lang="en-US" altLang="ja-JP" sz="1600" dirty="0"/>
              <a:t>[1] </a:t>
            </a:r>
            <a:r>
              <a:rPr lang="en-US" altLang="ja-JP" sz="1600" dirty="0" err="1"/>
              <a:t>Badrul</a:t>
            </a:r>
            <a:r>
              <a:rPr lang="en-US" altLang="ja-JP" sz="1600" dirty="0"/>
              <a:t> S. ,  et al. , “Item-based collaborative filtering recommendation algorithms”,  Proceedings of the 10th international conference on World Wide Web.  ACM,  pp.  285-295,  2001.</a:t>
            </a:r>
          </a:p>
          <a:p>
            <a:endParaRPr lang="en-US" altLang="ja-JP" sz="1600" dirty="0"/>
          </a:p>
          <a:p>
            <a:r>
              <a:rPr lang="en-US" altLang="ja-JP" sz="1600" dirty="0"/>
              <a:t>[2] Aaron O. ,  et al.  “Deep content-based music recommendation”, Advances in neural information processing </a:t>
            </a:r>
            <a:r>
              <a:rPr lang="en-US" altLang="ja-JP" sz="1600" dirty="0" err="1"/>
              <a:t>systems,vol</a:t>
            </a:r>
            <a:r>
              <a:rPr lang="en-US" altLang="ja-JP" sz="1600" dirty="0"/>
              <a:t>.   pp.  2643-2651,  2013. </a:t>
            </a:r>
          </a:p>
          <a:p>
            <a:endParaRPr lang="en-US" altLang="ja-JP" sz="1600" dirty="0"/>
          </a:p>
          <a:p>
            <a:r>
              <a:rPr lang="en-US" altLang="ja-JP" sz="1600" dirty="0"/>
              <a:t>[3] K. Fukushima, \Pattern Recognition and the </a:t>
            </a:r>
            <a:r>
              <a:rPr lang="en-US" altLang="ja-JP" sz="1600" dirty="0" err="1"/>
              <a:t>Neocognitron</a:t>
            </a:r>
            <a:r>
              <a:rPr lang="en-US" altLang="ja-JP" sz="1600" dirty="0"/>
              <a:t>," The Journal of The</a:t>
            </a:r>
          </a:p>
          <a:p>
            <a:r>
              <a:rPr lang="en-US" altLang="ja-JP" sz="1600" dirty="0"/>
              <a:t>Institute of Image Information and Television Engineers, vol.38, no.3, pp.212-218,</a:t>
            </a:r>
          </a:p>
          <a:p>
            <a:r>
              <a:rPr lang="en-US" altLang="ja-JP" sz="1600" dirty="0"/>
              <a:t>1984.</a:t>
            </a:r>
          </a:p>
          <a:p>
            <a:endParaRPr lang="en-US" altLang="ja-JP" sz="1600" dirty="0"/>
          </a:p>
          <a:p>
            <a:r>
              <a:rPr lang="en-US" altLang="ja-JP" sz="1600" dirty="0"/>
              <a:t>[4] B.D. Steven, Comparison of parametric Representations for Monosyllabic Word</a:t>
            </a:r>
          </a:p>
          <a:p>
            <a:r>
              <a:rPr lang="en-US" altLang="ja-JP" sz="1600" dirty="0"/>
              <a:t>Recognition in Continuously Spoken Sentences," Proc. IEEE, no.4, pp.357{366,</a:t>
            </a:r>
          </a:p>
          <a:p>
            <a:r>
              <a:rPr lang="en-US" altLang="ja-JP" sz="1600" dirty="0"/>
              <a:t>Aug. 1980.</a:t>
            </a:r>
          </a:p>
          <a:p>
            <a:endParaRPr lang="de-DE" altLang="ja-JP" sz="1600" dirty="0"/>
          </a:p>
          <a:p>
            <a:r>
              <a:rPr lang="de-DE" altLang="ja-JP" sz="1600" dirty="0"/>
              <a:t>[5] Hochreiter, S.,  </a:t>
            </a:r>
            <a:r>
              <a:rPr lang="de-DE" altLang="ja-JP" sz="1600" dirty="0" err="1"/>
              <a:t>Jurgen</a:t>
            </a:r>
            <a:r>
              <a:rPr lang="de-DE" altLang="ja-JP" sz="1600" dirty="0"/>
              <a:t> S. ,  “Long </a:t>
            </a:r>
            <a:r>
              <a:rPr lang="de-DE" altLang="ja-JP" sz="1600" dirty="0" err="1"/>
              <a:t>short</a:t>
            </a:r>
            <a:r>
              <a:rPr lang="de-DE" altLang="ja-JP" sz="1600" dirty="0"/>
              <a:t>-term </a:t>
            </a:r>
            <a:r>
              <a:rPr lang="de-DE" altLang="ja-JP" sz="1600" dirty="0" err="1"/>
              <a:t>memory</a:t>
            </a:r>
            <a:r>
              <a:rPr lang="de-DE" altLang="ja-JP" sz="1600" dirty="0"/>
              <a:t>“, </a:t>
            </a:r>
          </a:p>
          <a:p>
            <a:r>
              <a:rPr lang="de-DE" altLang="ja-JP" sz="1600" dirty="0" err="1"/>
              <a:t>Neural</a:t>
            </a:r>
            <a:r>
              <a:rPr lang="de-DE" altLang="ja-JP" sz="1600" dirty="0"/>
              <a:t> </a:t>
            </a:r>
            <a:r>
              <a:rPr lang="de-DE" altLang="ja-JP" sz="1600" dirty="0" err="1"/>
              <a:t>computation</a:t>
            </a:r>
            <a:r>
              <a:rPr lang="de-DE" altLang="ja-JP" sz="1600" dirty="0"/>
              <a:t> 9.8, vol.9, no.8, pp.1735-1780, 1997.</a:t>
            </a:r>
          </a:p>
          <a:p>
            <a:endParaRPr lang="en-US" altLang="ja-JP" sz="1600" dirty="0"/>
          </a:p>
          <a:p>
            <a:r>
              <a:rPr lang="en-US" altLang="ja-JP" sz="1600" dirty="0"/>
              <a:t>[6] G. </a:t>
            </a:r>
            <a:r>
              <a:rPr lang="en-US" altLang="ja-JP" sz="1600" dirty="0" err="1"/>
              <a:t>Cybenkot</a:t>
            </a:r>
            <a:r>
              <a:rPr lang="en-US" altLang="ja-JP" sz="1600" dirty="0"/>
              <a:t>. , “Approximation by </a:t>
            </a:r>
            <a:r>
              <a:rPr lang="en-US" altLang="ja-JP" sz="1600" dirty="0" err="1"/>
              <a:t>Superpositions</a:t>
            </a:r>
            <a:r>
              <a:rPr lang="en-US" altLang="ja-JP" sz="1600" dirty="0"/>
              <a:t> of a Sigmoidal Function”, Mathematics of Control, Signals, and Systems (MCSS) 2.4, vol.2, no. 4, pp. 303-314, 1989. </a:t>
            </a:r>
          </a:p>
          <a:p>
            <a:endParaRPr lang="en-US" altLang="ja-JP" sz="1600" dirty="0"/>
          </a:p>
          <a:p>
            <a:r>
              <a:rPr lang="en-US" altLang="ja-JP" sz="1600" dirty="0"/>
              <a:t>[7] Logan B. , “Music Recommendation from Song Sets”, The International Society for Music Information Retrieval (ISMIR), pp. 425-428, 2004.</a:t>
            </a:r>
            <a:r>
              <a:rPr lang="ja-JP" altLang="ja-JP" sz="1600" dirty="0"/>
              <a:t> </a:t>
            </a:r>
            <a:endParaRPr lang="en-US" altLang="ja-JP" sz="1600" dirty="0"/>
          </a:p>
        </p:txBody>
      </p:sp>
    </p:spTree>
    <p:extLst>
      <p:ext uri="{BB962C8B-B14F-4D97-AF65-F5344CB8AC3E}">
        <p14:creationId xmlns:p14="http://schemas.microsoft.com/office/powerpoint/2010/main" val="19821351"/>
      </p:ext>
    </p:extLst>
  </p:cSld>
  <p:clrMapOvr>
    <a:masterClrMapping/>
  </p:clrMapOvr>
  <mc:AlternateContent xmlns:mc="http://schemas.openxmlformats.org/markup-compatibility/2006" xmlns:p14="http://schemas.microsoft.com/office/powerpoint/2010/main">
    <mc:Choice Requires="p14">
      <p:transition p14:dur="250" advTm="4378">
        <p:fade/>
      </p:transition>
    </mc:Choice>
    <mc:Fallback xmlns="">
      <p:transition advTm="437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22</a:t>
            </a:fld>
            <a:endParaRPr kumimoji="1" lang="ja-JP" altLang="en-US"/>
          </a:p>
        </p:txBody>
      </p:sp>
      <p:sp>
        <p:nvSpPr>
          <p:cNvPr id="3" name="テキスト ボックス 2"/>
          <p:cNvSpPr txBox="1"/>
          <p:nvPr/>
        </p:nvSpPr>
        <p:spPr>
          <a:xfrm>
            <a:off x="1248013" y="3117409"/>
            <a:ext cx="6647974" cy="646331"/>
          </a:xfrm>
          <a:prstGeom prst="rect">
            <a:avLst/>
          </a:prstGeom>
          <a:noFill/>
        </p:spPr>
        <p:txBody>
          <a:bodyPr wrap="none" rtlCol="0">
            <a:spAutoFit/>
          </a:bodyPr>
          <a:lstStyle/>
          <a:p>
            <a:r>
              <a:rPr lang="ja-JP" altLang="en-US" sz="3600"/>
              <a:t>ご清聴</a:t>
            </a:r>
            <a:r>
              <a:rPr kumimoji="1" lang="ja-JP" altLang="en-US" sz="3600"/>
              <a:t>ありがとう</a:t>
            </a:r>
            <a:r>
              <a:rPr kumimoji="1" lang="ja-JP" altLang="en-US" sz="3600" dirty="0"/>
              <a:t>ございました</a:t>
            </a:r>
            <a:endParaRPr lang="ja-JP" altLang="en-US" sz="3600" dirty="0"/>
          </a:p>
        </p:txBody>
      </p:sp>
    </p:spTree>
    <p:extLst>
      <p:ext uri="{BB962C8B-B14F-4D97-AF65-F5344CB8AC3E}">
        <p14:creationId xmlns:p14="http://schemas.microsoft.com/office/powerpoint/2010/main" val="2132777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23</a:t>
            </a:fld>
            <a:endParaRPr kumimoji="1" lang="ja-JP" altLang="en-US"/>
          </a:p>
        </p:txBody>
      </p:sp>
    </p:spTree>
    <p:extLst>
      <p:ext uri="{BB962C8B-B14F-4D97-AF65-F5344CB8AC3E}">
        <p14:creationId xmlns:p14="http://schemas.microsoft.com/office/powerpoint/2010/main" val="210009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24</a:t>
            </a:fld>
            <a:endParaRPr kumimoji="1" lang="ja-JP" altLang="en-US"/>
          </a:p>
        </p:txBody>
      </p:sp>
      <p:sp>
        <p:nvSpPr>
          <p:cNvPr id="3" name="テキスト ボックス 2"/>
          <p:cNvSpPr txBox="1"/>
          <p:nvPr/>
        </p:nvSpPr>
        <p:spPr>
          <a:xfrm>
            <a:off x="3248561" y="3136613"/>
            <a:ext cx="2646878" cy="584775"/>
          </a:xfrm>
          <a:prstGeom prst="rect">
            <a:avLst/>
          </a:prstGeom>
          <a:noFill/>
        </p:spPr>
        <p:txBody>
          <a:bodyPr wrap="none" rtlCol="0">
            <a:spAutoFit/>
          </a:bodyPr>
          <a:lstStyle/>
          <a:p>
            <a:r>
              <a:rPr kumimoji="1" lang="ja-JP" altLang="en-US" sz="3200" dirty="0"/>
              <a:t>予備スライド</a:t>
            </a:r>
          </a:p>
        </p:txBody>
      </p:sp>
    </p:spTree>
    <p:extLst>
      <p:ext uri="{BB962C8B-B14F-4D97-AF65-F5344CB8AC3E}">
        <p14:creationId xmlns:p14="http://schemas.microsoft.com/office/powerpoint/2010/main" val="133574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25</a:t>
            </a:fld>
            <a:endParaRPr kumimoji="1" lang="ja-JP" altLang="en-US"/>
          </a:p>
        </p:txBody>
      </p:sp>
      <p:sp>
        <p:nvSpPr>
          <p:cNvPr id="3" name="テキスト ボックス 2"/>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4" name="テキスト ボックス 3"/>
          <p:cNvSpPr txBox="1"/>
          <p:nvPr/>
        </p:nvSpPr>
        <p:spPr>
          <a:xfrm>
            <a:off x="913008" y="5985965"/>
            <a:ext cx="7061949" cy="707886"/>
          </a:xfrm>
          <a:prstGeom prst="rect">
            <a:avLst/>
          </a:prstGeom>
          <a:noFill/>
        </p:spPr>
        <p:txBody>
          <a:bodyPr wrap="square" rtlCol="0">
            <a:spAutoFit/>
          </a:bodyPr>
          <a:lstStyle/>
          <a:p>
            <a:pPr marL="285750" indent="-285750">
              <a:buFont typeface="Wingdings" charset="2"/>
              <a:buChar char="Ø"/>
            </a:pPr>
            <a:r>
              <a:rPr lang="ja-JP" altLang="en-US" sz="2000" dirty="0"/>
              <a:t>楽曲の音高情報を保つために楽曲の周波数領域の畳み込みはせず，時間領域のみ畳み込み処理を行う</a:t>
            </a:r>
            <a:endParaRPr lang="en-US" altLang="ja-JP"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89" y="2006397"/>
            <a:ext cx="2773680" cy="2767584"/>
          </a:xfrm>
          <a:prstGeom prst="rect">
            <a:avLst/>
          </a:prstGeom>
        </p:spPr>
      </p:pic>
      <p:sp>
        <p:nvSpPr>
          <p:cNvPr id="17" name="右矢印 16"/>
          <p:cNvSpPr/>
          <p:nvPr/>
        </p:nvSpPr>
        <p:spPr>
          <a:xfrm>
            <a:off x="4539999" y="3105760"/>
            <a:ext cx="1064871" cy="852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1762487" y="5463279"/>
            <a:ext cx="2031325" cy="369332"/>
          </a:xfrm>
          <a:prstGeom prst="rect">
            <a:avLst/>
          </a:prstGeom>
          <a:noFill/>
        </p:spPr>
        <p:txBody>
          <a:bodyPr wrap="none" rtlCol="0">
            <a:spAutoFit/>
          </a:bodyPr>
          <a:lstStyle/>
          <a:p>
            <a:pPr algn="ctr"/>
            <a:r>
              <a:rPr kumimoji="1" lang="ja-JP" altLang="en-US" dirty="0"/>
              <a:t>入力</a:t>
            </a:r>
            <a:r>
              <a:rPr lang="ja-JP" altLang="en-US" dirty="0"/>
              <a:t>データ</a:t>
            </a:r>
            <a:r>
              <a:rPr kumimoji="1" lang="ja-JP" altLang="en-US" dirty="0"/>
              <a:t>５</a:t>
            </a:r>
            <a:r>
              <a:rPr kumimoji="1" lang="en-US" altLang="ja-JP" dirty="0"/>
              <a:t>×</a:t>
            </a:r>
            <a:r>
              <a:rPr kumimoji="1" lang="ja-JP" altLang="en-US" dirty="0"/>
              <a:t>５</a:t>
            </a:r>
            <a:endParaRPr kumimoji="1" lang="en-US" altLang="ja-JP" dirty="0"/>
          </a:p>
        </p:txBody>
      </p:sp>
      <p:sp>
        <p:nvSpPr>
          <p:cNvPr id="20" name="テキスト ボックス 19"/>
          <p:cNvSpPr txBox="1"/>
          <p:nvPr/>
        </p:nvSpPr>
        <p:spPr>
          <a:xfrm>
            <a:off x="545487" y="1217899"/>
            <a:ext cx="2377574" cy="461665"/>
          </a:xfrm>
          <a:prstGeom prst="rect">
            <a:avLst/>
          </a:prstGeom>
          <a:noFill/>
        </p:spPr>
        <p:txBody>
          <a:bodyPr wrap="none" rtlCol="0">
            <a:spAutoFit/>
          </a:bodyPr>
          <a:lstStyle/>
          <a:p>
            <a:pPr marL="342900" indent="-342900">
              <a:buFont typeface="Arial" charset="0"/>
              <a:buChar char="•"/>
            </a:pPr>
            <a:r>
              <a:rPr kumimoji="1" lang="ja-JP" altLang="en-US" sz="2400" dirty="0"/>
              <a:t>畳み込み処理</a:t>
            </a:r>
          </a:p>
        </p:txBody>
      </p:sp>
      <p:sp>
        <p:nvSpPr>
          <p:cNvPr id="21" name="テキスト ボックス 20"/>
          <p:cNvSpPr txBox="1"/>
          <p:nvPr/>
        </p:nvSpPr>
        <p:spPr>
          <a:xfrm>
            <a:off x="5615620" y="4898199"/>
            <a:ext cx="2370912" cy="923330"/>
          </a:xfrm>
          <a:prstGeom prst="rect">
            <a:avLst/>
          </a:prstGeom>
          <a:noFill/>
        </p:spPr>
        <p:txBody>
          <a:bodyPr wrap="square" rtlCol="0">
            <a:spAutoFit/>
          </a:bodyPr>
          <a:lstStyle/>
          <a:p>
            <a:pPr algn="ctr"/>
            <a:r>
              <a:rPr lang="ja-JP" altLang="en-US" dirty="0"/>
              <a:t>畳み込み処理された入力データ</a:t>
            </a:r>
            <a:endParaRPr lang="en-US" altLang="ja-JP" dirty="0"/>
          </a:p>
          <a:p>
            <a:pPr algn="ctr"/>
            <a:r>
              <a:rPr kumimoji="1" lang="ja-JP" altLang="en-US" dirty="0"/>
              <a:t>サイズ</a:t>
            </a:r>
            <a:r>
              <a:rPr kumimoji="1" lang="en-US" altLang="ja-JP" dirty="0"/>
              <a:t>(</a:t>
            </a:r>
            <a:r>
              <a:rPr kumimoji="1" lang="ja-JP" altLang="en-US" dirty="0"/>
              <a:t>３</a:t>
            </a:r>
            <a:r>
              <a:rPr kumimoji="1" lang="en-US" altLang="ja-JP" dirty="0"/>
              <a:t>×</a:t>
            </a:r>
            <a:r>
              <a:rPr lang="en-US" altLang="ja-JP" dirty="0">
                <a:latin typeface="+mn-ea"/>
              </a:rPr>
              <a:t>5)</a:t>
            </a:r>
            <a:endParaRPr kumimoji="1" lang="ja-JP" altLang="en-US" dirty="0"/>
          </a:p>
        </p:txBody>
      </p:sp>
      <p:pic>
        <p:nvPicPr>
          <p:cNvPr id="25" name="図 24"/>
          <p:cNvPicPr>
            <a:picLocks noChangeAspect="1"/>
          </p:cNvPicPr>
          <p:nvPr/>
        </p:nvPicPr>
        <p:blipFill>
          <a:blip r:embed="rId4"/>
          <a:stretch>
            <a:fillRect/>
          </a:stretch>
        </p:blipFill>
        <p:spPr>
          <a:xfrm>
            <a:off x="1503073" y="2141082"/>
            <a:ext cx="285499" cy="319759"/>
          </a:xfrm>
          <a:prstGeom prst="rect">
            <a:avLst/>
          </a:prstGeom>
        </p:spPr>
      </p:pic>
      <p:pic>
        <p:nvPicPr>
          <p:cNvPr id="7" name="図 6"/>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341589" y="1998023"/>
            <a:ext cx="1714171" cy="566790"/>
          </a:xfrm>
          <a:prstGeom prst="rect">
            <a:avLst/>
          </a:prstGeom>
        </p:spPr>
      </p:pic>
      <p:graphicFrame>
        <p:nvGraphicFramePr>
          <p:cNvPr id="27" name="表 26"/>
          <p:cNvGraphicFramePr>
            <a:graphicFrameLocks noGrp="1"/>
          </p:cNvGraphicFramePr>
          <p:nvPr>
            <p:extLst/>
          </p:nvPr>
        </p:nvGraphicFramePr>
        <p:xfrm>
          <a:off x="5878365" y="1994861"/>
          <a:ext cx="1709928" cy="2715770"/>
        </p:xfrm>
        <a:graphic>
          <a:graphicData uri="http://schemas.openxmlformats.org/drawingml/2006/table">
            <a:tbl>
              <a:tblPr firstRow="1" bandRow="1">
                <a:tableStyleId>{2D5ABB26-0587-4C30-8999-92F81FD0307C}</a:tableStyleId>
              </a:tblPr>
              <a:tblGrid>
                <a:gridCol w="569976">
                  <a:extLst>
                    <a:ext uri="{9D8B030D-6E8A-4147-A177-3AD203B41FA5}">
                      <a16:colId xmlns:a16="http://schemas.microsoft.com/office/drawing/2014/main" val="20000"/>
                    </a:ext>
                  </a:extLst>
                </a:gridCol>
                <a:gridCol w="569976">
                  <a:extLst>
                    <a:ext uri="{9D8B030D-6E8A-4147-A177-3AD203B41FA5}">
                      <a16:colId xmlns:a16="http://schemas.microsoft.com/office/drawing/2014/main" val="20001"/>
                    </a:ext>
                  </a:extLst>
                </a:gridCol>
                <a:gridCol w="569976">
                  <a:extLst>
                    <a:ext uri="{9D8B030D-6E8A-4147-A177-3AD203B41FA5}">
                      <a16:colId xmlns:a16="http://schemas.microsoft.com/office/drawing/2014/main" val="20002"/>
                    </a:ext>
                  </a:extLst>
                </a:gridCol>
              </a:tblGrid>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正方形/長方形 5"/>
          <p:cNvSpPr/>
          <p:nvPr/>
        </p:nvSpPr>
        <p:spPr>
          <a:xfrm>
            <a:off x="5995685" y="206510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正方形/長方形 14"/>
          <p:cNvSpPr/>
          <p:nvPr/>
        </p:nvSpPr>
        <p:spPr>
          <a:xfrm>
            <a:off x="6469232" y="213783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7134830" y="2101672"/>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995685" y="2611630"/>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 name="正方形/長方形 22"/>
          <p:cNvSpPr/>
          <p:nvPr/>
        </p:nvSpPr>
        <p:spPr>
          <a:xfrm>
            <a:off x="6510535" y="2635858"/>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正方形/長方形 23"/>
          <p:cNvSpPr/>
          <p:nvPr/>
        </p:nvSpPr>
        <p:spPr>
          <a:xfrm>
            <a:off x="7127246" y="264137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6" name="正方形/長方形 25"/>
          <p:cNvSpPr/>
          <p:nvPr/>
        </p:nvSpPr>
        <p:spPr>
          <a:xfrm>
            <a:off x="5995684" y="320009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8" name="正方形/長方形 27"/>
          <p:cNvSpPr/>
          <p:nvPr/>
        </p:nvSpPr>
        <p:spPr>
          <a:xfrm>
            <a:off x="6561830" y="318224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正方形/長方形 28"/>
          <p:cNvSpPr/>
          <p:nvPr/>
        </p:nvSpPr>
        <p:spPr>
          <a:xfrm>
            <a:off x="7083446" y="317310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正方形/長方形 29"/>
          <p:cNvSpPr/>
          <p:nvPr/>
        </p:nvSpPr>
        <p:spPr>
          <a:xfrm>
            <a:off x="6027540"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1" name="正方形/長方形 30"/>
          <p:cNvSpPr/>
          <p:nvPr/>
        </p:nvSpPr>
        <p:spPr>
          <a:xfrm>
            <a:off x="6558962"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正方形/長方形 31"/>
          <p:cNvSpPr/>
          <p:nvPr/>
        </p:nvSpPr>
        <p:spPr>
          <a:xfrm>
            <a:off x="7127245" y="374829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正方形/長方形 32"/>
          <p:cNvSpPr/>
          <p:nvPr/>
        </p:nvSpPr>
        <p:spPr>
          <a:xfrm>
            <a:off x="5995683" y="42678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6558959" y="424636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 name="正方形/長方形 34"/>
          <p:cNvSpPr/>
          <p:nvPr/>
        </p:nvSpPr>
        <p:spPr>
          <a:xfrm>
            <a:off x="7140393" y="42915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9" name="直線矢印コネクタ 8"/>
          <p:cNvCxnSpPr/>
          <p:nvPr/>
        </p:nvCxnSpPr>
        <p:spPr>
          <a:xfrm flipV="1">
            <a:off x="937549" y="2065104"/>
            <a:ext cx="11575" cy="305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p:cNvCxnSpPr/>
          <p:nvPr/>
        </p:nvCxnSpPr>
        <p:spPr>
          <a:xfrm>
            <a:off x="717630" y="4937973"/>
            <a:ext cx="3738623" cy="13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テキスト ボックス 13"/>
          <p:cNvSpPr txBox="1"/>
          <p:nvPr/>
        </p:nvSpPr>
        <p:spPr>
          <a:xfrm>
            <a:off x="452859" y="3036992"/>
            <a:ext cx="461665" cy="784830"/>
          </a:xfrm>
          <a:prstGeom prst="rect">
            <a:avLst/>
          </a:prstGeom>
          <a:noFill/>
        </p:spPr>
        <p:txBody>
          <a:bodyPr vert="vert270" wrap="none" rtlCol="0">
            <a:spAutoFit/>
          </a:bodyPr>
          <a:lstStyle/>
          <a:p>
            <a:r>
              <a:rPr kumimoji="1" lang="ja-JP" altLang="en-US" dirty="0"/>
              <a:t>周波数</a:t>
            </a:r>
          </a:p>
        </p:txBody>
      </p:sp>
      <p:sp>
        <p:nvSpPr>
          <p:cNvPr id="37" name="テキスト ボックス 36"/>
          <p:cNvSpPr txBox="1"/>
          <p:nvPr/>
        </p:nvSpPr>
        <p:spPr>
          <a:xfrm>
            <a:off x="2407534" y="5002506"/>
            <a:ext cx="646331" cy="369332"/>
          </a:xfrm>
          <a:prstGeom prst="rect">
            <a:avLst/>
          </a:prstGeom>
          <a:noFill/>
        </p:spPr>
        <p:txBody>
          <a:bodyPr wrap="none" rtlCol="0">
            <a:spAutoFit/>
          </a:bodyPr>
          <a:lstStyle/>
          <a:p>
            <a:r>
              <a:rPr kumimoji="1" lang="ja-JP" altLang="en-US" dirty="0"/>
              <a:t>時間</a:t>
            </a:r>
          </a:p>
        </p:txBody>
      </p:sp>
      <p:sp>
        <p:nvSpPr>
          <p:cNvPr id="8" name="正方形/長方形 7"/>
          <p:cNvSpPr/>
          <p:nvPr/>
        </p:nvSpPr>
        <p:spPr>
          <a:xfrm>
            <a:off x="3458731" y="1220833"/>
            <a:ext cx="2448107" cy="369332"/>
          </a:xfrm>
          <a:prstGeom prst="rect">
            <a:avLst/>
          </a:prstGeom>
        </p:spPr>
        <p:txBody>
          <a:bodyPr wrap="none">
            <a:spAutoFit/>
          </a:bodyPr>
          <a:lstStyle/>
          <a:p>
            <a:pPr algn="ctr"/>
            <a:r>
              <a:rPr lang="ja-JP" altLang="en-US" dirty="0"/>
              <a:t>フィルタ</a:t>
            </a:r>
            <a:r>
              <a:rPr lang="en-US" altLang="ja-JP" dirty="0"/>
              <a:t>(</a:t>
            </a:r>
            <a:r>
              <a:rPr lang="ja-JP" altLang="en-US" dirty="0"/>
              <a:t>サイズ</a:t>
            </a:r>
            <a:r>
              <a:rPr lang="en-US" altLang="ja-JP" dirty="0">
                <a:latin typeface="+mn-ea"/>
              </a:rPr>
              <a:t>1</a:t>
            </a:r>
            <a:r>
              <a:rPr lang="en-US" altLang="ja-JP" dirty="0"/>
              <a:t>×</a:t>
            </a:r>
            <a:r>
              <a:rPr lang="en-US" altLang="ja-JP" dirty="0">
                <a:latin typeface="+mn-ea"/>
              </a:rPr>
              <a:t>3)</a:t>
            </a:r>
            <a:endParaRPr lang="ja-JP" altLang="en-US" dirty="0">
              <a:latin typeface="+mn-ea"/>
            </a:endParaRPr>
          </a:p>
        </p:txBody>
      </p:sp>
      <p:cxnSp>
        <p:nvCxnSpPr>
          <p:cNvPr id="11" name="直線コネクタ 10"/>
          <p:cNvCxnSpPr>
            <a:stCxn id="8" idx="1"/>
            <a:endCxn id="7" idx="0"/>
          </p:cNvCxnSpPr>
          <p:nvPr/>
        </p:nvCxnSpPr>
        <p:spPr>
          <a:xfrm flipH="1">
            <a:off x="2198675" y="1405499"/>
            <a:ext cx="1260056" cy="592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6"/>
          <a:stretch>
            <a:fillRect/>
          </a:stretch>
        </p:blipFill>
        <p:spPr>
          <a:xfrm>
            <a:off x="4589643" y="2517773"/>
            <a:ext cx="885751" cy="546527"/>
          </a:xfrm>
          <a:prstGeom prst="rect">
            <a:avLst/>
          </a:prstGeom>
        </p:spPr>
      </p:pic>
    </p:spTree>
    <p:extLst>
      <p:ext uri="{BB962C8B-B14F-4D97-AF65-F5344CB8AC3E}">
        <p14:creationId xmlns:p14="http://schemas.microsoft.com/office/powerpoint/2010/main" val="563599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78 0.00046 L 0.06111 -0.00024 " pathEditMode="relative" rAng="0" ptsTypes="AA">
                                      <p:cBhvr>
                                        <p:cTn id="6" dur="10" fill="hold"/>
                                        <p:tgtEl>
                                          <p:spTgt spid="7"/>
                                        </p:tgtEl>
                                        <p:attrNameLst>
                                          <p:attrName>ppt_x</p:attrName>
                                          <p:attrName>ppt_y</p:attrName>
                                        </p:attrNameLst>
                                      </p:cBhvr>
                                      <p:rCtr x="2917" y="-46"/>
                                    </p:animMotion>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fill="hold" nodeType="clickEffect">
                                  <p:stCondLst>
                                    <p:cond delay="0"/>
                                  </p:stCondLst>
                                  <p:childTnLst>
                                    <p:animMotion origin="layout" path="M 0.05851 0.00138 L 0.11927 0.00138 " pathEditMode="relative" rAng="0" ptsTypes="AA">
                                      <p:cBhvr>
                                        <p:cTn id="12" dur="10" fill="hold"/>
                                        <p:tgtEl>
                                          <p:spTgt spid="7"/>
                                        </p:tgtEl>
                                        <p:attrNameLst>
                                          <p:attrName>ppt_x</p:attrName>
                                          <p:attrName>ppt_y</p:attrName>
                                        </p:attrNameLst>
                                      </p:cBhvr>
                                      <p:rCtr x="3038" y="0"/>
                                    </p:animMotion>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nodeType="clickEffect">
                                  <p:stCondLst>
                                    <p:cond delay="0"/>
                                  </p:stCondLst>
                                  <p:childTnLst>
                                    <p:animMotion origin="layout" path="M 0.11441 0.00625 L -0.00226 0.07639 " pathEditMode="relative" rAng="0" ptsTypes="AA">
                                      <p:cBhvr>
                                        <p:cTn id="18" dur="10" fill="hold"/>
                                        <p:tgtEl>
                                          <p:spTgt spid="7"/>
                                        </p:tgtEl>
                                        <p:attrNameLst>
                                          <p:attrName>ppt_x</p:attrName>
                                          <p:attrName>ppt_y</p:attrName>
                                        </p:attrNameLst>
                                      </p:cBhvr>
                                      <p:rCtr x="-5833" y="3495"/>
                                    </p:animMotion>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226 0.07963 L 0.05695 0.08611 " pathEditMode="relative" rAng="0" ptsTypes="AA">
                                      <p:cBhvr>
                                        <p:cTn id="24" dur="10" fill="hold"/>
                                        <p:tgtEl>
                                          <p:spTgt spid="7"/>
                                        </p:tgtEl>
                                        <p:attrNameLst>
                                          <p:attrName>ppt_x</p:attrName>
                                          <p:attrName>ppt_y</p:attrName>
                                        </p:attrNameLst>
                                      </p:cBhvr>
                                      <p:rCtr x="2951" y="324"/>
                                    </p:animMotion>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8" grpId="0" animBg="1"/>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26</a:t>
            </a:fld>
            <a:endParaRPr kumimoji="1" lang="ja-JP" altLang="en-US"/>
          </a:p>
        </p:txBody>
      </p:sp>
      <p:cxnSp>
        <p:nvCxnSpPr>
          <p:cNvPr id="18" name="直線矢印コネクタ 17"/>
          <p:cNvCxnSpPr>
            <a:stCxn id="8" idx="3"/>
            <a:endCxn id="11" idx="1"/>
          </p:cNvCxnSpPr>
          <p:nvPr/>
        </p:nvCxnSpPr>
        <p:spPr>
          <a:xfrm>
            <a:off x="3717045" y="3407188"/>
            <a:ext cx="21613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テキスト ボックス 18"/>
          <p:cNvSpPr txBox="1"/>
          <p:nvPr/>
        </p:nvSpPr>
        <p:spPr>
          <a:xfrm>
            <a:off x="3938815" y="2393771"/>
            <a:ext cx="1717843" cy="461665"/>
          </a:xfrm>
          <a:prstGeom prst="rect">
            <a:avLst/>
          </a:prstGeom>
          <a:noFill/>
        </p:spPr>
        <p:txBody>
          <a:bodyPr wrap="none" rtlCol="0">
            <a:spAutoFit/>
          </a:bodyPr>
          <a:lstStyle/>
          <a:p>
            <a:r>
              <a:rPr kumimoji="1" lang="en-US" altLang="ja-JP" sz="2400" dirty="0"/>
              <a:t>Max Pooling</a:t>
            </a:r>
            <a:endParaRPr kumimoji="1" lang="ja-JP" altLang="en-US" sz="2400" dirty="0"/>
          </a:p>
        </p:txBody>
      </p:sp>
      <p:sp>
        <p:nvSpPr>
          <p:cNvPr id="10" name="テキスト ボックス 9"/>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17" name="テキスト ボックス 16"/>
          <p:cNvSpPr txBox="1"/>
          <p:nvPr/>
        </p:nvSpPr>
        <p:spPr>
          <a:xfrm>
            <a:off x="545487" y="1217899"/>
            <a:ext cx="2685351" cy="461665"/>
          </a:xfrm>
          <a:prstGeom prst="rect">
            <a:avLst/>
          </a:prstGeom>
          <a:noFill/>
        </p:spPr>
        <p:txBody>
          <a:bodyPr wrap="none" rtlCol="0">
            <a:spAutoFit/>
          </a:bodyPr>
          <a:lstStyle/>
          <a:p>
            <a:pPr marL="342900" indent="-342900">
              <a:buFont typeface="Arial" charset="0"/>
              <a:buChar char="•"/>
            </a:pPr>
            <a:r>
              <a:rPr kumimoji="1" lang="ja-JP" altLang="en-US" sz="2400" dirty="0"/>
              <a:t>プーリング処理</a:t>
            </a:r>
          </a:p>
        </p:txBody>
      </p:sp>
      <p:sp>
        <p:nvSpPr>
          <p:cNvPr id="7" name="テキスト ボックス 6"/>
          <p:cNvSpPr txBox="1"/>
          <p:nvPr/>
        </p:nvSpPr>
        <p:spPr>
          <a:xfrm>
            <a:off x="1188844" y="5035538"/>
            <a:ext cx="6766313" cy="1477328"/>
          </a:xfrm>
          <a:prstGeom prst="rect">
            <a:avLst/>
          </a:prstGeom>
          <a:noFill/>
        </p:spPr>
        <p:txBody>
          <a:bodyPr wrap="square" rtlCol="0">
            <a:spAutoFit/>
          </a:bodyPr>
          <a:lstStyle/>
          <a:p>
            <a:pPr marL="285750" indent="-285750">
              <a:buFont typeface="Wingdings" charset="2"/>
              <a:buChar char="Ø"/>
            </a:pPr>
            <a:r>
              <a:rPr lang="ja-JP" altLang="en-US" dirty="0"/>
              <a:t>隣接したデータのうち値の大きい方を次の層へ渡す</a:t>
            </a:r>
            <a:endParaRPr lang="en-US" altLang="ja-JP" dirty="0"/>
          </a:p>
          <a:p>
            <a:pPr marL="285750" indent="-285750">
              <a:buFont typeface="Wingdings" charset="2"/>
              <a:buChar char="Ø"/>
            </a:pPr>
            <a:endParaRPr lang="en-US" altLang="ja-JP" dirty="0"/>
          </a:p>
          <a:p>
            <a:pPr marL="285750" indent="-285750">
              <a:buFont typeface="Wingdings" charset="2"/>
              <a:buChar char="Ø"/>
            </a:pPr>
            <a:r>
              <a:rPr lang="ja-JP" altLang="en-US" dirty="0"/>
              <a:t>畳み込み処理と同様，楽曲の音高情報を保つために楽曲の周波数領域のプーリングはせず，時間領域のみプーリング処理を行う</a:t>
            </a:r>
            <a:endParaRPr lang="en-US" altLang="ja-JP" dirty="0"/>
          </a:p>
        </p:txBody>
      </p:sp>
      <p:graphicFrame>
        <p:nvGraphicFramePr>
          <p:cNvPr id="8" name="表 7"/>
          <p:cNvGraphicFramePr>
            <a:graphicFrameLocks noGrp="1"/>
          </p:cNvGraphicFramePr>
          <p:nvPr>
            <p:extLst/>
          </p:nvPr>
        </p:nvGraphicFramePr>
        <p:xfrm>
          <a:off x="1423685" y="2049303"/>
          <a:ext cx="2293360" cy="2715770"/>
        </p:xfrm>
        <a:graphic>
          <a:graphicData uri="http://schemas.openxmlformats.org/drawingml/2006/table">
            <a:tbl>
              <a:tblPr firstRow="1" bandRow="1">
                <a:tableStyleId>{2D5ABB26-0587-4C30-8999-92F81FD0307C}</a:tableStyleId>
              </a:tblPr>
              <a:tblGrid>
                <a:gridCol w="573340">
                  <a:extLst>
                    <a:ext uri="{9D8B030D-6E8A-4147-A177-3AD203B41FA5}">
                      <a16:colId xmlns:a16="http://schemas.microsoft.com/office/drawing/2014/main" val="20000"/>
                    </a:ext>
                  </a:extLst>
                </a:gridCol>
                <a:gridCol w="573340">
                  <a:extLst>
                    <a:ext uri="{9D8B030D-6E8A-4147-A177-3AD203B41FA5}">
                      <a16:colId xmlns:a16="http://schemas.microsoft.com/office/drawing/2014/main" val="20001"/>
                    </a:ext>
                  </a:extLst>
                </a:gridCol>
                <a:gridCol w="573340">
                  <a:extLst>
                    <a:ext uri="{9D8B030D-6E8A-4147-A177-3AD203B41FA5}">
                      <a16:colId xmlns:a16="http://schemas.microsoft.com/office/drawing/2014/main" val="20002"/>
                    </a:ext>
                  </a:extLst>
                </a:gridCol>
                <a:gridCol w="573340">
                  <a:extLst>
                    <a:ext uri="{9D8B030D-6E8A-4147-A177-3AD203B41FA5}">
                      <a16:colId xmlns:a16="http://schemas.microsoft.com/office/drawing/2014/main" val="20003"/>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1" name="表 10"/>
          <p:cNvGraphicFramePr>
            <a:graphicFrameLocks noGrp="1"/>
          </p:cNvGraphicFramePr>
          <p:nvPr>
            <p:extLst/>
          </p:nvPr>
        </p:nvGraphicFramePr>
        <p:xfrm>
          <a:off x="5878430" y="2049303"/>
          <a:ext cx="1159040" cy="2715770"/>
        </p:xfrm>
        <a:graphic>
          <a:graphicData uri="http://schemas.openxmlformats.org/drawingml/2006/table">
            <a:tbl>
              <a:tblPr firstRow="1" bandRow="1">
                <a:tableStyleId>{2D5ABB26-0587-4C30-8999-92F81FD0307C}</a:tableStyleId>
              </a:tblPr>
              <a:tblGrid>
                <a:gridCol w="579520">
                  <a:extLst>
                    <a:ext uri="{9D8B030D-6E8A-4147-A177-3AD203B41FA5}">
                      <a16:colId xmlns:a16="http://schemas.microsoft.com/office/drawing/2014/main" val="20000"/>
                    </a:ext>
                  </a:extLst>
                </a:gridCol>
                <a:gridCol w="579520">
                  <a:extLst>
                    <a:ext uri="{9D8B030D-6E8A-4147-A177-3AD203B41FA5}">
                      <a16:colId xmlns:a16="http://schemas.microsoft.com/office/drawing/2014/main" val="20001"/>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34118"/>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00622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27</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入力層、中間層、出力層からなる単一方向へのみ信号が伝播するニューラルネットワーク</a:t>
            </a:r>
          </a:p>
        </p:txBody>
      </p:sp>
      <p:sp>
        <p:nvSpPr>
          <p:cNvPr id="5" name="テキスト ボックス 4"/>
          <p:cNvSpPr txBox="1"/>
          <p:nvPr/>
        </p:nvSpPr>
        <p:spPr>
          <a:xfrm>
            <a:off x="411480" y="411480"/>
            <a:ext cx="6294865" cy="584775"/>
          </a:xfrm>
          <a:prstGeom prst="rect">
            <a:avLst/>
          </a:prstGeom>
          <a:noFill/>
        </p:spPr>
        <p:txBody>
          <a:bodyPr wrap="none" rtlCol="0">
            <a:spAutoFit/>
          </a:bodyPr>
          <a:lstStyle/>
          <a:p>
            <a:r>
              <a:rPr lang="en-US" altLang="ja-JP" sz="3200" dirty="0"/>
              <a:t>Feedforward Neural Network (FFNN)</a:t>
            </a:r>
            <a:endParaRPr kumimoji="1" lang="ja-JP" altLang="en-US" sz="3200" dirty="0"/>
          </a:p>
        </p:txBody>
      </p:sp>
      <p:sp>
        <p:nvSpPr>
          <p:cNvPr id="6" name="テキスト ボックス 5"/>
          <p:cNvSpPr txBox="1"/>
          <p:nvPr/>
        </p:nvSpPr>
        <p:spPr>
          <a:xfrm>
            <a:off x="411480" y="6309360"/>
            <a:ext cx="7845548" cy="461665"/>
          </a:xfrm>
          <a:prstGeom prst="rect">
            <a:avLst/>
          </a:prstGeom>
          <a:noFill/>
        </p:spPr>
        <p:txBody>
          <a:bodyPr wrap="square" rtlCol="0">
            <a:spAutoFit/>
          </a:bodyPr>
          <a:lstStyle/>
          <a:p>
            <a:r>
              <a:rPr lang="en-US" altLang="ja-JP" sz="1200" dirty="0"/>
              <a:t>[6] G. </a:t>
            </a:r>
            <a:r>
              <a:rPr lang="en-US" altLang="ja-JP" sz="1200" dirty="0" err="1"/>
              <a:t>Cybenkot</a:t>
            </a:r>
            <a:r>
              <a:rPr lang="en-US" altLang="ja-JP" sz="1200" dirty="0"/>
              <a:t>. , “Approximation by </a:t>
            </a:r>
            <a:r>
              <a:rPr lang="en-US" altLang="ja-JP" sz="1200" dirty="0" err="1"/>
              <a:t>Superpositions</a:t>
            </a:r>
            <a:r>
              <a:rPr lang="en-US" altLang="ja-JP" sz="1200" dirty="0"/>
              <a:t> of a Sigmoidal Function”, Mathematics of Control, Signals, and Systems (MCSS) 2.4, vol.2, no. 4, pp. 303-314, 1989. </a:t>
            </a:r>
          </a:p>
        </p:txBody>
      </p:sp>
      <p:grpSp>
        <p:nvGrpSpPr>
          <p:cNvPr id="8" name="図形グループ 7"/>
          <p:cNvGrpSpPr/>
          <p:nvPr/>
        </p:nvGrpSpPr>
        <p:grpSpPr>
          <a:xfrm>
            <a:off x="2915298" y="2974735"/>
            <a:ext cx="2862914" cy="2326511"/>
            <a:chOff x="2232169" y="2997844"/>
            <a:chExt cx="4138054" cy="3485447"/>
          </a:xfrm>
        </p:grpSpPr>
        <p:sp>
          <p:nvSpPr>
            <p:cNvPr id="9" name="円/楕円 8"/>
            <p:cNvSpPr/>
            <p:nvPr/>
          </p:nvSpPr>
          <p:spPr>
            <a:xfrm>
              <a:off x="2268638" y="2997844"/>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円/楕円 9"/>
            <p:cNvSpPr/>
            <p:nvPr/>
          </p:nvSpPr>
          <p:spPr>
            <a:xfrm>
              <a:off x="2268638" y="378685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 name="円/楕円 10"/>
            <p:cNvSpPr/>
            <p:nvPr/>
          </p:nvSpPr>
          <p:spPr>
            <a:xfrm>
              <a:off x="2268637" y="5888931"/>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 name="円/楕円 11"/>
            <p:cNvSpPr/>
            <p:nvPr/>
          </p:nvSpPr>
          <p:spPr>
            <a:xfrm>
              <a:off x="3937321" y="33862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3" name="円/楕円 12"/>
            <p:cNvSpPr/>
            <p:nvPr/>
          </p:nvSpPr>
          <p:spPr>
            <a:xfrm>
              <a:off x="3937321" y="40840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 name="円/楕円 13"/>
            <p:cNvSpPr/>
            <p:nvPr/>
          </p:nvSpPr>
          <p:spPr>
            <a:xfrm>
              <a:off x="3937321" y="5448843"/>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円/楕円 14"/>
            <p:cNvSpPr/>
            <p:nvPr/>
          </p:nvSpPr>
          <p:spPr>
            <a:xfrm>
              <a:off x="5775863" y="3944036"/>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円/楕円 15"/>
            <p:cNvSpPr/>
            <p:nvPr/>
          </p:nvSpPr>
          <p:spPr>
            <a:xfrm>
              <a:off x="5775863" y="4836947"/>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17" name="直線矢印コネクタ 16"/>
            <p:cNvCxnSpPr>
              <a:stCxn id="10" idx="6"/>
              <a:endCxn id="17" idx="2"/>
            </p:cNvCxnSpPr>
            <p:nvPr/>
          </p:nvCxnSpPr>
          <p:spPr>
            <a:xfrm>
              <a:off x="2862998" y="3295024"/>
              <a:ext cx="1074323" cy="388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p:cNvCxnSpPr>
              <a:stCxn id="10" idx="6"/>
              <a:endCxn id="18" idx="2"/>
            </p:cNvCxnSpPr>
            <p:nvPr/>
          </p:nvCxnSpPr>
          <p:spPr>
            <a:xfrm>
              <a:off x="2862998" y="3295024"/>
              <a:ext cx="1074323" cy="1086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p:cNvCxnSpPr>
              <a:stCxn id="10" idx="6"/>
              <a:endCxn id="19" idx="2"/>
            </p:cNvCxnSpPr>
            <p:nvPr/>
          </p:nvCxnSpPr>
          <p:spPr>
            <a:xfrm>
              <a:off x="2862998" y="3295024"/>
              <a:ext cx="1074323" cy="2450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線矢印コネクタ 19"/>
            <p:cNvCxnSpPr>
              <a:stCxn id="17" idx="6"/>
              <a:endCxn id="20" idx="2"/>
            </p:cNvCxnSpPr>
            <p:nvPr/>
          </p:nvCxnSpPr>
          <p:spPr>
            <a:xfrm>
              <a:off x="4531681" y="3683412"/>
              <a:ext cx="1244182" cy="5578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線矢印コネクタ 20"/>
            <p:cNvCxnSpPr>
              <a:stCxn id="18" idx="6"/>
              <a:endCxn id="20" idx="2"/>
            </p:cNvCxnSpPr>
            <p:nvPr/>
          </p:nvCxnSpPr>
          <p:spPr>
            <a:xfrm flipV="1">
              <a:off x="4531681" y="4241216"/>
              <a:ext cx="1244182" cy="139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線矢印コネクタ 21"/>
            <p:cNvCxnSpPr>
              <a:stCxn id="17" idx="6"/>
              <a:endCxn id="21" idx="2"/>
            </p:cNvCxnSpPr>
            <p:nvPr/>
          </p:nvCxnSpPr>
          <p:spPr>
            <a:xfrm>
              <a:off x="4531681" y="3683412"/>
              <a:ext cx="1244182" cy="1450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線矢印コネクタ 22"/>
            <p:cNvCxnSpPr>
              <a:stCxn id="18" idx="6"/>
              <a:endCxn id="21" idx="2"/>
            </p:cNvCxnSpPr>
            <p:nvPr/>
          </p:nvCxnSpPr>
          <p:spPr>
            <a:xfrm>
              <a:off x="4531681" y="4381212"/>
              <a:ext cx="1244182" cy="7529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線矢印コネクタ 23"/>
            <p:cNvCxnSpPr>
              <a:stCxn id="19" idx="6"/>
              <a:endCxn id="20" idx="2"/>
            </p:cNvCxnSpPr>
            <p:nvPr/>
          </p:nvCxnSpPr>
          <p:spPr>
            <a:xfrm flipV="1">
              <a:off x="4531681" y="4241216"/>
              <a:ext cx="1244182" cy="1504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線矢印コネクタ 24"/>
            <p:cNvCxnSpPr>
              <a:stCxn id="19" idx="6"/>
              <a:endCxn id="21" idx="2"/>
            </p:cNvCxnSpPr>
            <p:nvPr/>
          </p:nvCxnSpPr>
          <p:spPr>
            <a:xfrm flipV="1">
              <a:off x="4531681" y="5134127"/>
              <a:ext cx="1244182" cy="6118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endCxn id="19" idx="2"/>
            </p:cNvCxnSpPr>
            <p:nvPr/>
          </p:nvCxnSpPr>
          <p:spPr>
            <a:xfrm>
              <a:off x="2862998" y="4226940"/>
              <a:ext cx="1074323" cy="15190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線矢印コネクタ 26"/>
            <p:cNvCxnSpPr>
              <a:stCxn id="16" idx="6"/>
              <a:endCxn id="19" idx="2"/>
            </p:cNvCxnSpPr>
            <p:nvPr/>
          </p:nvCxnSpPr>
          <p:spPr>
            <a:xfrm flipV="1">
              <a:off x="2862997" y="5746023"/>
              <a:ext cx="1074324" cy="440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p:cNvCxnSpPr>
              <a:stCxn id="16" idx="6"/>
              <a:endCxn id="18" idx="2"/>
            </p:cNvCxnSpPr>
            <p:nvPr/>
          </p:nvCxnSpPr>
          <p:spPr>
            <a:xfrm flipV="1">
              <a:off x="2862997" y="4381212"/>
              <a:ext cx="1074324" cy="1804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p:cNvCxnSpPr>
              <a:stCxn id="16" idx="6"/>
              <a:endCxn id="17" idx="2"/>
            </p:cNvCxnSpPr>
            <p:nvPr/>
          </p:nvCxnSpPr>
          <p:spPr>
            <a:xfrm flipV="1">
              <a:off x="2862997" y="3683412"/>
              <a:ext cx="1074324" cy="2502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15" idx="6"/>
              <a:endCxn id="18" idx="2"/>
            </p:cNvCxnSpPr>
            <p:nvPr/>
          </p:nvCxnSpPr>
          <p:spPr>
            <a:xfrm>
              <a:off x="2862998" y="4084032"/>
              <a:ext cx="1074323" cy="297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テキスト ボックス 30"/>
            <p:cNvSpPr txBox="1"/>
            <p:nvPr/>
          </p:nvSpPr>
          <p:spPr>
            <a:xfrm>
              <a:off x="2232169" y="4558406"/>
              <a:ext cx="667290" cy="1175788"/>
            </a:xfrm>
            <a:prstGeom prst="rect">
              <a:avLst/>
            </a:prstGeom>
            <a:noFill/>
          </p:spPr>
          <p:txBody>
            <a:bodyPr vert="eaVert" wrap="none" rtlCol="0">
              <a:spAutoFit/>
            </a:bodyPr>
            <a:lstStyle/>
            <a:p>
              <a:r>
                <a:rPr kumimoji="1" lang="ja-JP" altLang="en-US" dirty="0"/>
                <a:t>・・・</a:t>
              </a:r>
            </a:p>
          </p:txBody>
        </p:sp>
        <p:sp>
          <p:nvSpPr>
            <p:cNvPr id="32" name="テキスト ボックス 31"/>
            <p:cNvSpPr txBox="1"/>
            <p:nvPr/>
          </p:nvSpPr>
          <p:spPr>
            <a:xfrm>
              <a:off x="3900854" y="4651796"/>
              <a:ext cx="667290" cy="829968"/>
            </a:xfrm>
            <a:prstGeom prst="rect">
              <a:avLst/>
            </a:prstGeom>
            <a:noFill/>
          </p:spPr>
          <p:txBody>
            <a:bodyPr vert="eaVert" wrap="none" rtlCol="0">
              <a:spAutoFit/>
            </a:bodyPr>
            <a:lstStyle/>
            <a:p>
              <a:r>
                <a:rPr kumimoji="1" lang="ja-JP" altLang="en-US" dirty="0"/>
                <a:t>・・</a:t>
              </a:r>
            </a:p>
          </p:txBody>
        </p:sp>
      </p:grpSp>
      <p:sp>
        <p:nvSpPr>
          <p:cNvPr id="3" name="テキスト ボックス 2"/>
          <p:cNvSpPr txBox="1"/>
          <p:nvPr/>
        </p:nvSpPr>
        <p:spPr>
          <a:xfrm>
            <a:off x="2707550" y="5346891"/>
            <a:ext cx="877163" cy="369332"/>
          </a:xfrm>
          <a:prstGeom prst="rect">
            <a:avLst/>
          </a:prstGeom>
          <a:noFill/>
        </p:spPr>
        <p:txBody>
          <a:bodyPr wrap="none" rtlCol="0">
            <a:spAutoFit/>
          </a:bodyPr>
          <a:lstStyle/>
          <a:p>
            <a:r>
              <a:rPr kumimoji="1" lang="ja-JP" altLang="en-US"/>
              <a:t>入力層</a:t>
            </a:r>
          </a:p>
        </p:txBody>
      </p:sp>
      <p:sp>
        <p:nvSpPr>
          <p:cNvPr id="35" name="テキスト ボックス 34"/>
          <p:cNvSpPr txBox="1"/>
          <p:nvPr/>
        </p:nvSpPr>
        <p:spPr>
          <a:xfrm>
            <a:off x="3862030" y="5346891"/>
            <a:ext cx="877163" cy="369332"/>
          </a:xfrm>
          <a:prstGeom prst="rect">
            <a:avLst/>
          </a:prstGeom>
          <a:noFill/>
        </p:spPr>
        <p:txBody>
          <a:bodyPr wrap="none" rtlCol="0">
            <a:spAutoFit/>
          </a:bodyPr>
          <a:lstStyle/>
          <a:p>
            <a:r>
              <a:rPr lang="ja-JP" altLang="en-US" dirty="0"/>
              <a:t>中間</a:t>
            </a:r>
            <a:r>
              <a:rPr kumimoji="1" lang="ja-JP" altLang="en-US" dirty="0"/>
              <a:t>層</a:t>
            </a:r>
          </a:p>
        </p:txBody>
      </p:sp>
      <p:sp>
        <p:nvSpPr>
          <p:cNvPr id="36" name="テキスト ボックス 35"/>
          <p:cNvSpPr txBox="1"/>
          <p:nvPr/>
        </p:nvSpPr>
        <p:spPr>
          <a:xfrm>
            <a:off x="5134026" y="5346236"/>
            <a:ext cx="877163" cy="369332"/>
          </a:xfrm>
          <a:prstGeom prst="rect">
            <a:avLst/>
          </a:prstGeom>
          <a:noFill/>
        </p:spPr>
        <p:txBody>
          <a:bodyPr wrap="none" rtlCol="0">
            <a:spAutoFit/>
          </a:bodyPr>
          <a:lstStyle/>
          <a:p>
            <a:r>
              <a:rPr lang="ja-JP" altLang="en-US" dirty="0"/>
              <a:t>出</a:t>
            </a:r>
            <a:r>
              <a:rPr kumimoji="1" lang="ja-JP" altLang="en-US" dirty="0"/>
              <a:t>力層</a:t>
            </a:r>
          </a:p>
        </p:txBody>
      </p:sp>
      <p:grpSp>
        <p:nvGrpSpPr>
          <p:cNvPr id="38" name="図形グループ 37"/>
          <p:cNvGrpSpPr/>
          <p:nvPr/>
        </p:nvGrpSpPr>
        <p:grpSpPr>
          <a:xfrm>
            <a:off x="1296620" y="3634136"/>
            <a:ext cx="1319514" cy="1379508"/>
            <a:chOff x="1249377" y="4170797"/>
            <a:chExt cx="1319514" cy="1379508"/>
          </a:xfrm>
        </p:grpSpPr>
        <p:sp>
          <p:nvSpPr>
            <p:cNvPr id="37" name="角丸四角形 36"/>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33" name="テキスト ボックス 32"/>
            <p:cNvSpPr txBox="1"/>
            <p:nvPr/>
          </p:nvSpPr>
          <p:spPr>
            <a:xfrm>
              <a:off x="1592999" y="4170797"/>
              <a:ext cx="659004" cy="369332"/>
            </a:xfrm>
            <a:prstGeom prst="rect">
              <a:avLst/>
            </a:prstGeom>
            <a:solidFill>
              <a:schemeClr val="bg1"/>
            </a:solidFill>
          </p:spPr>
          <p:txBody>
            <a:bodyPr wrap="square" rtlCol="0">
              <a:spAutoFit/>
            </a:bodyPr>
            <a:lstStyle/>
            <a:p>
              <a:pPr algn="ctr"/>
              <a:r>
                <a:rPr kumimoji="1" lang="ja-JP" altLang="en-US" dirty="0"/>
                <a:t>入力</a:t>
              </a:r>
              <a:endParaRPr kumimoji="1" lang="en-US" altLang="ja-JP" dirty="0"/>
            </a:p>
          </p:txBody>
        </p:sp>
      </p:grpSp>
      <p:grpSp>
        <p:nvGrpSpPr>
          <p:cNvPr id="39" name="図形グループ 38"/>
          <p:cNvGrpSpPr/>
          <p:nvPr/>
        </p:nvGrpSpPr>
        <p:grpSpPr>
          <a:xfrm>
            <a:off x="6079790" y="3577842"/>
            <a:ext cx="1253109" cy="1379544"/>
            <a:chOff x="1249377" y="4170761"/>
            <a:chExt cx="1319514" cy="1379544"/>
          </a:xfrm>
        </p:grpSpPr>
        <p:sp>
          <p:nvSpPr>
            <p:cNvPr id="40" name="角丸四角形 39"/>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41" name="テキスト ボックス 40"/>
            <p:cNvSpPr txBox="1"/>
            <p:nvPr/>
          </p:nvSpPr>
          <p:spPr>
            <a:xfrm>
              <a:off x="1556678" y="4170761"/>
              <a:ext cx="697863" cy="369332"/>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Tree>
    <p:extLst>
      <p:ext uri="{BB962C8B-B14F-4D97-AF65-F5344CB8AC3E}">
        <p14:creationId xmlns:p14="http://schemas.microsoft.com/office/powerpoint/2010/main" val="377704826"/>
      </p:ext>
    </p:extLst>
  </p:cSld>
  <p:clrMapOvr>
    <a:masterClrMapping/>
  </p:clrMapOvr>
  <mc:AlternateContent xmlns:mc="http://schemas.openxmlformats.org/markup-compatibility/2006" xmlns:p14="http://schemas.microsoft.com/office/powerpoint/2010/main">
    <mc:Choice Requires="p14">
      <p:transition p14:dur="250" advTm="30106">
        <p:fade/>
      </p:transition>
    </mc:Choice>
    <mc:Fallback xmlns="">
      <p:transition advTm="301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28</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教師データと出力を比較して重みなどを修正していく学習方法</a:t>
            </a:r>
          </a:p>
        </p:txBody>
      </p:sp>
      <p:sp>
        <p:nvSpPr>
          <p:cNvPr id="5" name="テキスト ボックス 4"/>
          <p:cNvSpPr txBox="1"/>
          <p:nvPr/>
        </p:nvSpPr>
        <p:spPr>
          <a:xfrm>
            <a:off x="411480" y="411480"/>
            <a:ext cx="2646878" cy="584775"/>
          </a:xfrm>
          <a:prstGeom prst="rect">
            <a:avLst/>
          </a:prstGeom>
          <a:noFill/>
        </p:spPr>
        <p:txBody>
          <a:bodyPr wrap="none" rtlCol="0">
            <a:spAutoFit/>
          </a:bodyPr>
          <a:lstStyle/>
          <a:p>
            <a:r>
              <a:rPr lang="ja-JP" altLang="en-US" sz="3200" dirty="0"/>
              <a:t>逆誤差伝播法</a:t>
            </a:r>
            <a:endParaRPr kumimoji="1" lang="ja-JP" altLang="en-US" sz="3200" dirty="0"/>
          </a:p>
        </p:txBody>
      </p:sp>
      <p:sp>
        <p:nvSpPr>
          <p:cNvPr id="17" name="円/楕円 16"/>
          <p:cNvSpPr/>
          <p:nvPr/>
        </p:nvSpPr>
        <p:spPr>
          <a:xfrm>
            <a:off x="1734919"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円/楕円 19"/>
          <p:cNvSpPr/>
          <p:nvPr/>
        </p:nvSpPr>
        <p:spPr>
          <a:xfrm>
            <a:off x="3911425" y="3095614"/>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1" name="円/楕円 20"/>
          <p:cNvSpPr/>
          <p:nvPr/>
        </p:nvSpPr>
        <p:spPr>
          <a:xfrm>
            <a:off x="3911425" y="4175337"/>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円/楕円 23"/>
          <p:cNvSpPr/>
          <p:nvPr/>
        </p:nvSpPr>
        <p:spPr>
          <a:xfrm>
            <a:off x="6146891"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5" name="直線矢印コネクタ 24"/>
          <p:cNvCxnSpPr>
            <a:stCxn id="17" idx="6"/>
            <a:endCxn id="20" idx="2"/>
          </p:cNvCxnSpPr>
          <p:nvPr/>
        </p:nvCxnSpPr>
        <p:spPr>
          <a:xfrm flipV="1">
            <a:off x="2357037" y="3400548"/>
            <a:ext cx="155438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stCxn id="17" idx="6"/>
            <a:endCxn id="21" idx="2"/>
          </p:cNvCxnSpPr>
          <p:nvPr/>
        </p:nvCxnSpPr>
        <p:spPr>
          <a:xfrm>
            <a:off x="2357037" y="3935045"/>
            <a:ext cx="155438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20" idx="6"/>
            <a:endCxn id="24" idx="2"/>
          </p:cNvCxnSpPr>
          <p:nvPr/>
        </p:nvCxnSpPr>
        <p:spPr>
          <a:xfrm>
            <a:off x="4533543" y="3400548"/>
            <a:ext cx="161334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線矢印コネクタ 30"/>
          <p:cNvCxnSpPr>
            <a:stCxn id="21" idx="6"/>
            <a:endCxn id="24" idx="2"/>
          </p:cNvCxnSpPr>
          <p:nvPr/>
        </p:nvCxnSpPr>
        <p:spPr>
          <a:xfrm flipV="1">
            <a:off x="4533543" y="3935045"/>
            <a:ext cx="161334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2" name="テキスト ボックス 221"/>
              <p:cNvSpPr txBox="1"/>
              <p:nvPr/>
            </p:nvSpPr>
            <p:spPr>
              <a:xfrm>
                <a:off x="1619072" y="4295604"/>
                <a:ext cx="776751" cy="369332"/>
              </a:xfrm>
              <a:prstGeom prst="rect">
                <a:avLst/>
              </a:prstGeom>
              <a:noFill/>
            </p:spPr>
            <p:txBody>
              <a:bodyPr wrap="none" rtlCol="0">
                <a:spAutoFit/>
              </a:bodyPr>
              <a:lstStyle/>
              <a:p>
                <a:r>
                  <a:rPr kumimoji="1" lang="ja-JP" altLang="en-US" dirty="0"/>
                  <a:t>入力</a:t>
                </a:r>
                <a14:m>
                  <m:oMath xmlns:m="http://schemas.openxmlformats.org/officeDocument/2006/math">
                    <m:r>
                      <a:rPr kumimoji="1" lang="en-US" altLang="ja-JP" b="0" i="1" smtClean="0">
                        <a:latin typeface="Cambria Math" charset="0"/>
                      </a:rPr>
                      <m:t>𝑥</m:t>
                    </m:r>
                  </m:oMath>
                </a14:m>
                <a:endParaRPr kumimoji="1" lang="ja-JP" altLang="en-US" dirty="0"/>
              </a:p>
            </p:txBody>
          </p:sp>
        </mc:Choice>
        <mc:Fallback xmlns="">
          <p:sp>
            <p:nvSpPr>
              <p:cNvPr id="222" name="テキスト ボックス 221"/>
              <p:cNvSpPr txBox="1">
                <a:spLocks noRot="1" noChangeAspect="1" noMove="1" noResize="1" noEditPoints="1" noAdjustHandles="1" noChangeArrowheads="1" noChangeShapeType="1" noTextEdit="1"/>
              </p:cNvSpPr>
              <p:nvPr/>
            </p:nvSpPr>
            <p:spPr>
              <a:xfrm>
                <a:off x="1619072" y="4295604"/>
                <a:ext cx="776751" cy="369332"/>
              </a:xfrm>
              <a:prstGeom prst="rect">
                <a:avLst/>
              </a:prstGeom>
              <a:blipFill rotWithShape="0">
                <a:blip r:embed="rId3"/>
                <a:stretch>
                  <a:fillRect l="-7087"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3" name="テキスト ボックス 222"/>
              <p:cNvSpPr txBox="1"/>
              <p:nvPr/>
            </p:nvSpPr>
            <p:spPr>
              <a:xfrm>
                <a:off x="6457950" y="4295604"/>
                <a:ext cx="780150" cy="369332"/>
              </a:xfrm>
              <a:prstGeom prst="rect">
                <a:avLst/>
              </a:prstGeom>
              <a:noFill/>
            </p:spPr>
            <p:txBody>
              <a:bodyPr wrap="none" rtlCol="0">
                <a:spAutoFit/>
              </a:bodyPr>
              <a:lstStyle/>
              <a:p>
                <a:r>
                  <a:rPr lang="ja-JP" altLang="en-US" dirty="0"/>
                  <a:t>出</a:t>
                </a:r>
                <a:r>
                  <a:rPr kumimoji="1" lang="ja-JP" altLang="en-US" dirty="0"/>
                  <a:t>力</a:t>
                </a:r>
                <a14:m>
                  <m:oMath xmlns:m="http://schemas.openxmlformats.org/officeDocument/2006/math">
                    <m:r>
                      <a:rPr kumimoji="1" lang="en-US" altLang="ja-JP" b="0" i="1" smtClean="0">
                        <a:latin typeface="Cambria Math" charset="0"/>
                      </a:rPr>
                      <m:t>𝑦</m:t>
                    </m:r>
                  </m:oMath>
                </a14:m>
                <a:endParaRPr kumimoji="1" lang="ja-JP" altLang="en-US" dirty="0"/>
              </a:p>
            </p:txBody>
          </p:sp>
        </mc:Choice>
        <mc:Fallback xmlns="">
          <p:sp>
            <p:nvSpPr>
              <p:cNvPr id="223" name="テキスト ボックス 222"/>
              <p:cNvSpPr txBox="1">
                <a:spLocks noRot="1" noChangeAspect="1" noMove="1" noResize="1" noEditPoints="1" noAdjustHandles="1" noChangeArrowheads="1" noChangeShapeType="1" noTextEdit="1"/>
              </p:cNvSpPr>
              <p:nvPr/>
            </p:nvSpPr>
            <p:spPr>
              <a:xfrm>
                <a:off x="6457950" y="4295604"/>
                <a:ext cx="780150" cy="369332"/>
              </a:xfrm>
              <a:prstGeom prst="rect">
                <a:avLst/>
              </a:prstGeom>
              <a:blipFill rotWithShape="0">
                <a:blip r:embed="rId4"/>
                <a:stretch>
                  <a:fillRect l="-625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4" name="テキスト ボックス 223"/>
              <p:cNvSpPr txBox="1"/>
              <p:nvPr/>
            </p:nvSpPr>
            <p:spPr>
              <a:xfrm>
                <a:off x="2411633" y="3209920"/>
                <a:ext cx="910570"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1</m:t>
                        </m:r>
                      </m:sub>
                    </m:sSub>
                  </m:oMath>
                </a14:m>
                <a:endParaRPr kumimoji="1" lang="ja-JP" altLang="en-US" dirty="0"/>
              </a:p>
            </p:txBody>
          </p:sp>
        </mc:Choice>
        <mc:Fallback xmlns="">
          <p:sp>
            <p:nvSpPr>
              <p:cNvPr id="224" name="テキスト ボックス 223"/>
              <p:cNvSpPr txBox="1">
                <a:spLocks noRot="1" noChangeAspect="1" noMove="1" noResize="1" noEditPoints="1" noAdjustHandles="1" noChangeArrowheads="1" noChangeShapeType="1" noTextEdit="1"/>
              </p:cNvSpPr>
              <p:nvPr/>
            </p:nvSpPr>
            <p:spPr>
              <a:xfrm>
                <a:off x="2411633" y="3209920"/>
                <a:ext cx="910570" cy="369332"/>
              </a:xfrm>
              <a:prstGeom prst="rect">
                <a:avLst/>
              </a:prstGeom>
              <a:blipFill rotWithShape="0">
                <a:blip r:embed="rId5"/>
                <a:stretch>
                  <a:fillRect l="-604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5" name="テキスト ボックス 224"/>
              <p:cNvSpPr txBox="1"/>
              <p:nvPr/>
            </p:nvSpPr>
            <p:spPr>
              <a:xfrm>
                <a:off x="2649466" y="4239978"/>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2</m:t>
                        </m:r>
                      </m:sub>
                    </m:sSub>
                  </m:oMath>
                </a14:m>
                <a:endParaRPr kumimoji="1" lang="ja-JP" altLang="en-US" dirty="0"/>
              </a:p>
            </p:txBody>
          </p:sp>
        </mc:Choice>
        <mc:Fallback xmlns="">
          <p:sp>
            <p:nvSpPr>
              <p:cNvPr id="225" name="テキスト ボックス 224"/>
              <p:cNvSpPr txBox="1">
                <a:spLocks noRot="1" noChangeAspect="1" noMove="1" noResize="1" noEditPoints="1" noAdjustHandles="1" noChangeArrowheads="1" noChangeShapeType="1" noTextEdit="1"/>
              </p:cNvSpPr>
              <p:nvPr/>
            </p:nvSpPr>
            <p:spPr>
              <a:xfrm>
                <a:off x="2649466" y="4239978"/>
                <a:ext cx="915892" cy="369332"/>
              </a:xfrm>
              <a:prstGeom prst="rect">
                <a:avLst/>
              </a:prstGeom>
              <a:blipFill rotWithShape="0">
                <a:blip r:embed="rId6"/>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ボックス 225"/>
              <p:cNvSpPr txBox="1"/>
              <p:nvPr/>
            </p:nvSpPr>
            <p:spPr>
              <a:xfrm>
                <a:off x="5010528" y="3259422"/>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3</m:t>
                        </m:r>
                      </m:sub>
                    </m:sSub>
                  </m:oMath>
                </a14:m>
                <a:endParaRPr kumimoji="1" lang="ja-JP" altLang="en-US" dirty="0"/>
              </a:p>
            </p:txBody>
          </p:sp>
        </mc:Choice>
        <mc:Fallback xmlns="">
          <p:sp>
            <p:nvSpPr>
              <p:cNvPr id="226" name="テキスト ボックス 225"/>
              <p:cNvSpPr txBox="1">
                <a:spLocks noRot="1" noChangeAspect="1" noMove="1" noResize="1" noEditPoints="1" noAdjustHandles="1" noChangeArrowheads="1" noChangeShapeType="1" noTextEdit="1"/>
              </p:cNvSpPr>
              <p:nvPr/>
            </p:nvSpPr>
            <p:spPr>
              <a:xfrm>
                <a:off x="5010528" y="3259422"/>
                <a:ext cx="915892" cy="369332"/>
              </a:xfrm>
              <a:prstGeom prst="rect">
                <a:avLst/>
              </a:prstGeom>
              <a:blipFill rotWithShape="0">
                <a:blip r:embed="rId7"/>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ボックス 226"/>
              <p:cNvSpPr txBox="1"/>
              <p:nvPr/>
            </p:nvSpPr>
            <p:spPr>
              <a:xfrm>
                <a:off x="5042614" y="4295604"/>
                <a:ext cx="908903"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4</m:t>
                        </m:r>
                      </m:sub>
                    </m:sSub>
                  </m:oMath>
                </a14:m>
                <a:endParaRPr kumimoji="1" lang="ja-JP" altLang="en-US" dirty="0"/>
              </a:p>
            </p:txBody>
          </p:sp>
        </mc:Choice>
        <mc:Fallback xmlns="">
          <p:sp>
            <p:nvSpPr>
              <p:cNvPr id="227" name="テキスト ボックス 226"/>
              <p:cNvSpPr txBox="1">
                <a:spLocks noRot="1" noChangeAspect="1" noMove="1" noResize="1" noEditPoints="1" noAdjustHandles="1" noChangeArrowheads="1" noChangeShapeType="1" noTextEdit="1"/>
              </p:cNvSpPr>
              <p:nvPr/>
            </p:nvSpPr>
            <p:spPr>
              <a:xfrm>
                <a:off x="5042614" y="4295604"/>
                <a:ext cx="908903" cy="369332"/>
              </a:xfrm>
              <a:prstGeom prst="rect">
                <a:avLst/>
              </a:prstGeom>
              <a:blipFill rotWithShape="0">
                <a:blip r:embed="rId8"/>
                <a:stretch>
                  <a:fillRect l="-5369"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8" name="テキスト ボックス 227"/>
              <p:cNvSpPr txBox="1"/>
              <p:nvPr/>
            </p:nvSpPr>
            <p:spPr>
              <a:xfrm>
                <a:off x="6146891" y="5550636"/>
                <a:ext cx="1435842" cy="369332"/>
              </a:xfrm>
              <a:prstGeom prst="rect">
                <a:avLst/>
              </a:prstGeom>
              <a:noFill/>
            </p:spPr>
            <p:txBody>
              <a:bodyPr wrap="none" rtlCol="0">
                <a:spAutoFit/>
              </a:bodyPr>
              <a:lstStyle/>
              <a:p>
                <a:r>
                  <a:rPr kumimoji="1" lang="ja-JP" altLang="en-US" dirty="0"/>
                  <a:t>教師データ</a:t>
                </a:r>
                <a14:m>
                  <m:oMath xmlns:m="http://schemas.openxmlformats.org/officeDocument/2006/math">
                    <m:r>
                      <a:rPr kumimoji="1" lang="en-US" altLang="ja-JP" b="0" i="1" smtClean="0">
                        <a:latin typeface="Cambria Math" charset="0"/>
                      </a:rPr>
                      <m:t>𝑡</m:t>
                    </m:r>
                  </m:oMath>
                </a14:m>
                <a:endParaRPr kumimoji="1" lang="ja-JP" altLang="en-US" dirty="0"/>
              </a:p>
            </p:txBody>
          </p:sp>
        </mc:Choice>
        <mc:Fallback xmlns="">
          <p:sp>
            <p:nvSpPr>
              <p:cNvPr id="228" name="テキスト ボックス 227"/>
              <p:cNvSpPr txBox="1">
                <a:spLocks noRot="1" noChangeAspect="1" noMove="1" noResize="1" noEditPoints="1" noAdjustHandles="1" noChangeArrowheads="1" noChangeShapeType="1" noTextEdit="1"/>
              </p:cNvSpPr>
              <p:nvPr/>
            </p:nvSpPr>
            <p:spPr>
              <a:xfrm>
                <a:off x="6146891" y="5550636"/>
                <a:ext cx="1435842" cy="369332"/>
              </a:xfrm>
              <a:prstGeom prst="rect">
                <a:avLst/>
              </a:prstGeom>
              <a:blipFill rotWithShape="0">
                <a:blip r:embed="rId9"/>
                <a:stretch>
                  <a:fillRect l="-3390" t="-11667" b="-25000"/>
                </a:stretch>
              </a:blipFill>
            </p:spPr>
            <p:txBody>
              <a:bodyPr/>
              <a:lstStyle/>
              <a:p>
                <a:r>
                  <a:rPr lang="ja-JP" altLang="en-US">
                    <a:noFill/>
                  </a:rPr>
                  <a:t> </a:t>
                </a:r>
              </a:p>
            </p:txBody>
          </p:sp>
        </mc:Fallback>
      </mc:AlternateContent>
      <p:sp>
        <p:nvSpPr>
          <p:cNvPr id="229" name="上下矢印 228"/>
          <p:cNvSpPr/>
          <p:nvPr/>
        </p:nvSpPr>
        <p:spPr>
          <a:xfrm>
            <a:off x="6685362" y="4727871"/>
            <a:ext cx="358899" cy="822765"/>
          </a:xfrm>
          <a:prstGeom prst="upDownArrow">
            <a:avLst>
              <a:gd name="adj1" fmla="val 35670"/>
              <a:gd name="adj2" fmla="val 47612"/>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0" name="テキスト ボックス 229"/>
          <p:cNvSpPr txBox="1"/>
          <p:nvPr/>
        </p:nvSpPr>
        <p:spPr>
          <a:xfrm>
            <a:off x="7044261" y="4963112"/>
            <a:ext cx="1076943" cy="369332"/>
          </a:xfrm>
          <a:prstGeom prst="rect">
            <a:avLst/>
          </a:prstGeom>
          <a:noFill/>
        </p:spPr>
        <p:txBody>
          <a:bodyPr wrap="square" rtlCol="0">
            <a:spAutoFit/>
          </a:bodyPr>
          <a:lstStyle/>
          <a:p>
            <a:pPr marL="342900" indent="-342900">
              <a:buFont typeface="+mj-ea"/>
              <a:buAutoNum type="circleNumDbPlain"/>
            </a:pPr>
            <a:r>
              <a:rPr kumimoji="1" lang="ja-JP" altLang="en-US" dirty="0"/>
              <a:t>比較</a:t>
            </a:r>
          </a:p>
        </p:txBody>
      </p:sp>
      <p:sp>
        <p:nvSpPr>
          <p:cNvPr id="231" name="左矢印 230"/>
          <p:cNvSpPr/>
          <p:nvPr/>
        </p:nvSpPr>
        <p:spPr>
          <a:xfrm>
            <a:off x="1734919" y="4994085"/>
            <a:ext cx="4072018" cy="469743"/>
          </a:xfrm>
          <a:prstGeom prst="leftArrow">
            <a:avLst>
              <a:gd name="adj1" fmla="val 40143"/>
              <a:gd name="adj2" fmla="val 69713"/>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2" name="テキスト ボックス 231"/>
              <p:cNvSpPr txBox="1"/>
              <p:nvPr/>
            </p:nvSpPr>
            <p:spPr>
              <a:xfrm>
                <a:off x="2057789" y="5550636"/>
                <a:ext cx="3562441" cy="923330"/>
              </a:xfrm>
              <a:prstGeom prst="rect">
                <a:avLst/>
              </a:prstGeom>
              <a:noFill/>
            </p:spPr>
            <p:txBody>
              <a:bodyPr wrap="square" rtlCol="0">
                <a:spAutoFit/>
              </a:bodyPr>
              <a:lstStyle/>
              <a:p>
                <a:pPr marL="342900" indent="-342900">
                  <a:buFont typeface="+mj-ea"/>
                  <a:buAutoNum type="circleNumDbPlain" startAt="2"/>
                </a:pPr>
                <a:r>
                  <a:rPr kumimoji="1" lang="ja-JP" altLang="en-US" dirty="0"/>
                  <a:t>教師データ</a:t>
                </a:r>
                <a14:m>
                  <m:oMath xmlns:m="http://schemas.openxmlformats.org/officeDocument/2006/math">
                    <m:r>
                      <a:rPr kumimoji="1" lang="en-US" altLang="ja-JP" b="0" i="1" smtClean="0">
                        <a:latin typeface="Cambria Math" charset="0"/>
                      </a:rPr>
                      <m:t>𝑡</m:t>
                    </m:r>
                  </m:oMath>
                </a14:m>
                <a:r>
                  <a:rPr kumimoji="1" lang="ja-JP" altLang="en-US" dirty="0"/>
                  <a:t>と出力</a:t>
                </a:r>
                <a14:m>
                  <m:oMath xmlns:m="http://schemas.openxmlformats.org/officeDocument/2006/math">
                    <m:r>
                      <a:rPr kumimoji="1" lang="en-US" altLang="ja-JP" b="0" i="1" smtClean="0">
                        <a:latin typeface="Cambria Math" charset="0"/>
                      </a:rPr>
                      <m:t>𝑦</m:t>
                    </m:r>
                  </m:oMath>
                </a14:m>
                <a:r>
                  <a:rPr kumimoji="1" lang="ja-JP" altLang="en-US" dirty="0"/>
                  <a:t>を比較し出力</a:t>
                </a:r>
                <a14:m>
                  <m:oMath xmlns:m="http://schemas.openxmlformats.org/officeDocument/2006/math">
                    <m:r>
                      <a:rPr kumimoji="1" lang="en-US" altLang="ja-JP" b="0" i="1" smtClean="0">
                        <a:latin typeface="Cambria Math" charset="0"/>
                      </a:rPr>
                      <m:t>𝑦</m:t>
                    </m:r>
                  </m:oMath>
                </a14:m>
                <a:r>
                  <a:rPr kumimoji="1" lang="ja-JP" altLang="en-US" dirty="0"/>
                  <a:t>が教師データ</a:t>
                </a:r>
                <a14:m>
                  <m:oMath xmlns:m="http://schemas.openxmlformats.org/officeDocument/2006/math">
                    <m:r>
                      <a:rPr kumimoji="1" lang="en-US" altLang="ja-JP" b="0" i="1" smtClean="0">
                        <a:latin typeface="Cambria Math" charset="0"/>
                      </a:rPr>
                      <m:t>𝑡</m:t>
                    </m:r>
                  </m:oMath>
                </a14:m>
                <a:r>
                  <a:rPr kumimoji="1" lang="ja-JP" altLang="en-US" dirty="0"/>
                  <a:t>に近づくように重み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𝑛</m:t>
                        </m:r>
                      </m:sub>
                    </m:sSub>
                  </m:oMath>
                </a14:m>
                <a:r>
                  <a:rPr kumimoji="1" lang="ja-JP" altLang="en-US" dirty="0"/>
                  <a:t>を修正する</a:t>
                </a:r>
              </a:p>
            </p:txBody>
          </p:sp>
        </mc:Choice>
        <mc:Fallback xmlns="">
          <p:sp>
            <p:nvSpPr>
              <p:cNvPr id="232" name="テキスト ボックス 231"/>
              <p:cNvSpPr txBox="1">
                <a:spLocks noRot="1" noChangeAspect="1" noMove="1" noResize="1" noEditPoints="1" noAdjustHandles="1" noChangeArrowheads="1" noChangeShapeType="1" noTextEdit="1"/>
              </p:cNvSpPr>
              <p:nvPr/>
            </p:nvSpPr>
            <p:spPr>
              <a:xfrm>
                <a:off x="2057789" y="5550636"/>
                <a:ext cx="3562441" cy="923330"/>
              </a:xfrm>
              <a:prstGeom prst="rect">
                <a:avLst/>
              </a:prstGeom>
              <a:blipFill rotWithShape="0">
                <a:blip r:embed="rId10"/>
                <a:stretch>
                  <a:fillRect l="-1027" t="-3974" r="-171" b="-92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98918399"/>
      </p:ext>
    </p:extLst>
  </p:cSld>
  <p:clrMapOvr>
    <a:masterClrMapping/>
  </p:clrMapOvr>
  <mc:AlternateContent xmlns:mc="http://schemas.openxmlformats.org/markup-compatibility/2006" xmlns:p14="http://schemas.microsoft.com/office/powerpoint/2010/main">
    <mc:Choice Requires="p14">
      <p:transition p14:dur="250" advTm="41620">
        <p:fade/>
      </p:transition>
    </mc:Choice>
    <mc:Fallback xmlns="">
      <p:transition advTm="4162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a:t>
            </a:fld>
            <a:endParaRPr kumimoji="1" lang="ja-JP" altLang="en-US"/>
          </a:p>
        </p:txBody>
      </p:sp>
      <p:sp>
        <p:nvSpPr>
          <p:cNvPr id="5" name="テキスト ボックス 4"/>
          <p:cNvSpPr txBox="1"/>
          <p:nvPr/>
        </p:nvSpPr>
        <p:spPr>
          <a:xfrm>
            <a:off x="411480" y="411480"/>
            <a:ext cx="1107996" cy="646331"/>
          </a:xfrm>
          <a:prstGeom prst="rect">
            <a:avLst/>
          </a:prstGeom>
          <a:noFill/>
        </p:spPr>
        <p:txBody>
          <a:bodyPr wrap="none" rtlCol="0">
            <a:spAutoFit/>
          </a:bodyPr>
          <a:lstStyle/>
          <a:p>
            <a:r>
              <a:rPr lang="ja-JP" altLang="en-US" sz="3600" dirty="0"/>
              <a:t>背景</a:t>
            </a:r>
            <a:endParaRPr kumimoji="1" lang="ja-JP" altLang="en-US" sz="3600" dirty="0"/>
          </a:p>
        </p:txBody>
      </p:sp>
      <p:sp>
        <p:nvSpPr>
          <p:cNvPr id="10" name="角丸四角形 9"/>
          <p:cNvSpPr/>
          <p:nvPr/>
        </p:nvSpPr>
        <p:spPr>
          <a:xfrm>
            <a:off x="1081142" y="3433357"/>
            <a:ext cx="6981713" cy="134706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dirty="0"/>
              <a:t>ユーザが多くの楽曲を簡単に聴けるようになり</a:t>
            </a:r>
            <a:endParaRPr lang="en-US" altLang="ja-JP" sz="2000" dirty="0"/>
          </a:p>
          <a:p>
            <a:pPr algn="ctr"/>
            <a:r>
              <a:rPr lang="ja-JP" altLang="en-US" sz="2000" dirty="0"/>
              <a:t>推薦システムの重要度が上がった</a:t>
            </a:r>
          </a:p>
        </p:txBody>
      </p:sp>
      <p:sp>
        <p:nvSpPr>
          <p:cNvPr id="3" name="テキスト ボックス 2"/>
          <p:cNvSpPr txBox="1"/>
          <p:nvPr/>
        </p:nvSpPr>
        <p:spPr>
          <a:xfrm>
            <a:off x="1081143" y="1077429"/>
            <a:ext cx="6981713" cy="1323439"/>
          </a:xfrm>
          <a:prstGeom prst="rect">
            <a:avLst/>
          </a:prstGeom>
          <a:noFill/>
        </p:spPr>
        <p:txBody>
          <a:bodyPr wrap="square" rtlCol="0">
            <a:spAutoFit/>
          </a:bodyPr>
          <a:lstStyle/>
          <a:p>
            <a:pPr lvl="0" algn="ctr"/>
            <a:r>
              <a:rPr lang="ja-JP" altLang="en-US" sz="2000" dirty="0">
                <a:solidFill>
                  <a:prstClr val="black"/>
                </a:solidFill>
              </a:rPr>
              <a:t>欧米を中心として</a:t>
            </a:r>
            <a:r>
              <a:rPr lang="en-US" altLang="ja-JP" sz="2000" dirty="0">
                <a:solidFill>
                  <a:prstClr val="black"/>
                </a:solidFill>
              </a:rPr>
              <a:t>Spotify</a:t>
            </a:r>
            <a:r>
              <a:rPr lang="ja-JP" altLang="en-US" sz="2000" dirty="0">
                <a:solidFill>
                  <a:prstClr val="black"/>
                </a:solidFill>
              </a:rPr>
              <a:t>や</a:t>
            </a:r>
            <a:r>
              <a:rPr lang="en-US" altLang="ja-JP" sz="2000" dirty="0" err="1">
                <a:solidFill>
                  <a:prstClr val="black"/>
                </a:solidFill>
              </a:rPr>
              <a:t>Last.fm</a:t>
            </a:r>
            <a:r>
              <a:rPr lang="ja-JP" altLang="en-US" sz="2000" dirty="0">
                <a:solidFill>
                  <a:prstClr val="black"/>
                </a:solidFill>
              </a:rPr>
              <a:t>，</a:t>
            </a:r>
            <a:r>
              <a:rPr lang="en-US" altLang="ja-JP" sz="2000" dirty="0">
                <a:solidFill>
                  <a:prstClr val="black"/>
                </a:solidFill>
              </a:rPr>
              <a:t>Pandora</a:t>
            </a:r>
            <a:r>
              <a:rPr lang="ja-JP" altLang="en-US" sz="2000" dirty="0">
                <a:solidFill>
                  <a:prstClr val="black"/>
                </a:solidFill>
              </a:rPr>
              <a:t>等の音楽ストリーミングサービスがトレンドとなっていて，日本でも</a:t>
            </a:r>
            <a:r>
              <a:rPr lang="en-US" altLang="ja-JP" sz="2000" dirty="0">
                <a:solidFill>
                  <a:prstClr val="black"/>
                </a:solidFill>
              </a:rPr>
              <a:t>2015</a:t>
            </a:r>
            <a:r>
              <a:rPr lang="ja-JP" altLang="en-US" sz="2000" dirty="0">
                <a:solidFill>
                  <a:prstClr val="black"/>
                </a:solidFill>
              </a:rPr>
              <a:t>年に入ってから</a:t>
            </a:r>
            <a:r>
              <a:rPr lang="en-US" altLang="ja-JP" sz="2000" dirty="0">
                <a:solidFill>
                  <a:prstClr val="black"/>
                </a:solidFill>
              </a:rPr>
              <a:t>AWA</a:t>
            </a:r>
            <a:r>
              <a:rPr lang="ja-JP" altLang="en-US" sz="2000" dirty="0">
                <a:solidFill>
                  <a:prstClr val="black"/>
                </a:solidFill>
              </a:rPr>
              <a:t>，</a:t>
            </a:r>
            <a:r>
              <a:rPr lang="en-US" altLang="ja-JP" sz="2000" dirty="0">
                <a:solidFill>
                  <a:prstClr val="black"/>
                </a:solidFill>
              </a:rPr>
              <a:t>LINE MUSIC</a:t>
            </a:r>
            <a:r>
              <a:rPr lang="ja-JP" altLang="en-US" sz="2000" dirty="0">
                <a:solidFill>
                  <a:prstClr val="black"/>
                </a:solidFill>
              </a:rPr>
              <a:t>，</a:t>
            </a:r>
            <a:r>
              <a:rPr lang="en-US" altLang="ja-JP" sz="2000" dirty="0">
                <a:solidFill>
                  <a:prstClr val="black"/>
                </a:solidFill>
              </a:rPr>
              <a:t>Apple Music</a:t>
            </a:r>
            <a:r>
              <a:rPr lang="ja-JP" altLang="en-US" sz="2000" dirty="0">
                <a:solidFill>
                  <a:prstClr val="black"/>
                </a:solidFill>
              </a:rPr>
              <a:t>，</a:t>
            </a:r>
            <a:r>
              <a:rPr lang="en-US" altLang="ja-JP" sz="2000" dirty="0">
                <a:solidFill>
                  <a:prstClr val="black"/>
                </a:solidFill>
              </a:rPr>
              <a:t>Google Play Music</a:t>
            </a:r>
            <a:r>
              <a:rPr lang="ja-JP" altLang="en-US" sz="2000" dirty="0">
                <a:solidFill>
                  <a:prstClr val="black"/>
                </a:solidFill>
              </a:rPr>
              <a:t>が一斉にリリースされ大きな話題となった</a:t>
            </a:r>
          </a:p>
        </p:txBody>
      </p:sp>
      <p:sp>
        <p:nvSpPr>
          <p:cNvPr id="11" name="下矢印 10"/>
          <p:cNvSpPr/>
          <p:nvPr/>
        </p:nvSpPr>
        <p:spPr>
          <a:xfrm>
            <a:off x="4236332" y="2501307"/>
            <a:ext cx="671332" cy="83161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a:stretch>
            <a:fillRect/>
          </a:stretch>
        </p:blipFill>
        <p:spPr>
          <a:xfrm>
            <a:off x="1875096" y="5122736"/>
            <a:ext cx="2071868" cy="1137599"/>
          </a:xfrm>
          <a:prstGeom prst="rect">
            <a:avLst/>
          </a:prstGeom>
        </p:spPr>
      </p:pic>
      <p:sp>
        <p:nvSpPr>
          <p:cNvPr id="13" name="テキスト ボックス 12"/>
          <p:cNvSpPr txBox="1"/>
          <p:nvPr/>
        </p:nvSpPr>
        <p:spPr>
          <a:xfrm>
            <a:off x="2318625" y="6383037"/>
            <a:ext cx="1184810" cy="307777"/>
          </a:xfrm>
          <a:prstGeom prst="rect">
            <a:avLst/>
          </a:prstGeom>
          <a:noFill/>
        </p:spPr>
        <p:txBody>
          <a:bodyPr wrap="square" rtlCol="0">
            <a:spAutoFit/>
          </a:bodyPr>
          <a:lstStyle/>
          <a:p>
            <a:r>
              <a:rPr kumimoji="1" lang="ja-JP" altLang="en-US" sz="1400" dirty="0"/>
              <a:t>図</a:t>
            </a:r>
            <a:r>
              <a:rPr kumimoji="1" lang="en-US" altLang="ja-JP" sz="1400" dirty="0"/>
              <a:t>1</a:t>
            </a:r>
            <a:r>
              <a:rPr kumimoji="1" lang="ja-JP" altLang="en-US" sz="1400" dirty="0"/>
              <a:t>　</a:t>
            </a:r>
            <a:r>
              <a:rPr lang="en-US" altLang="ja-JP" sz="1400" dirty="0"/>
              <a:t>S</a:t>
            </a:r>
            <a:r>
              <a:rPr kumimoji="1" lang="en-US" altLang="ja-JP" sz="1400" dirty="0"/>
              <a:t>potify</a:t>
            </a:r>
            <a:endParaRPr kumimoji="1" lang="ja-JP" altLang="en-US" sz="1400" dirty="0"/>
          </a:p>
        </p:txBody>
      </p:sp>
      <p:pic>
        <p:nvPicPr>
          <p:cNvPr id="15" name="図 14"/>
          <p:cNvPicPr>
            <a:picLocks noChangeAspect="1"/>
          </p:cNvPicPr>
          <p:nvPr/>
        </p:nvPicPr>
        <p:blipFill>
          <a:blip r:embed="rId3"/>
          <a:stretch>
            <a:fillRect/>
          </a:stretch>
        </p:blipFill>
        <p:spPr>
          <a:xfrm>
            <a:off x="5191766" y="5122736"/>
            <a:ext cx="2005516" cy="1171456"/>
          </a:xfrm>
          <a:prstGeom prst="rect">
            <a:avLst/>
          </a:prstGeom>
        </p:spPr>
      </p:pic>
      <p:sp>
        <p:nvSpPr>
          <p:cNvPr id="16" name="テキスト ボックス 15"/>
          <p:cNvSpPr txBox="1"/>
          <p:nvPr/>
        </p:nvSpPr>
        <p:spPr>
          <a:xfrm>
            <a:off x="5611960" y="6383037"/>
            <a:ext cx="1165127" cy="307777"/>
          </a:xfrm>
          <a:prstGeom prst="rect">
            <a:avLst/>
          </a:prstGeom>
          <a:noFill/>
        </p:spPr>
        <p:txBody>
          <a:bodyPr wrap="none" rtlCol="0">
            <a:spAutoFit/>
          </a:bodyPr>
          <a:lstStyle/>
          <a:p>
            <a:r>
              <a:rPr kumimoji="1" lang="ja-JP" altLang="en-US" sz="1400" dirty="0"/>
              <a:t>図</a:t>
            </a:r>
            <a:r>
              <a:rPr lang="en-US" altLang="ja-JP" sz="1400" dirty="0"/>
              <a:t>2</a:t>
            </a:r>
            <a:r>
              <a:rPr kumimoji="1" lang="ja-JP" altLang="en-US" sz="1400" dirty="0"/>
              <a:t>　</a:t>
            </a:r>
            <a:r>
              <a:rPr kumimoji="1" lang="en-US" altLang="ja-JP" sz="1400" dirty="0" err="1"/>
              <a:t>Last.fm</a:t>
            </a:r>
            <a:endParaRPr kumimoji="1" lang="ja-JP" altLang="en-US" sz="1400" dirty="0"/>
          </a:p>
        </p:txBody>
      </p:sp>
    </p:spTree>
    <p:extLst>
      <p:ext uri="{BB962C8B-B14F-4D97-AF65-F5344CB8AC3E}">
        <p14:creationId xmlns:p14="http://schemas.microsoft.com/office/powerpoint/2010/main" val="1316860121"/>
      </p:ext>
    </p:extLst>
  </p:cSld>
  <p:clrMapOvr>
    <a:masterClrMapping/>
  </p:clrMapOvr>
  <mc:AlternateContent xmlns:mc="http://schemas.openxmlformats.org/markup-compatibility/2006" xmlns:p14="http://schemas.microsoft.com/office/powerpoint/2010/main">
    <mc:Choice Requires="p14">
      <p:transition p14:dur="250" advTm="31487">
        <p:fade/>
      </p:transition>
    </mc:Choice>
    <mc:Fallback xmlns="">
      <p:transition advTm="31487">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29</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１つの楽曲に対し音響的な特徴量を計算し類似した楽曲を推薦する手法</a:t>
            </a:r>
          </a:p>
        </p:txBody>
      </p:sp>
      <p:sp>
        <p:nvSpPr>
          <p:cNvPr id="5" name="テキスト ボックス 4"/>
          <p:cNvSpPr txBox="1"/>
          <p:nvPr/>
        </p:nvSpPr>
        <p:spPr>
          <a:xfrm>
            <a:off x="411480" y="411480"/>
            <a:ext cx="5519460" cy="584775"/>
          </a:xfrm>
          <a:prstGeom prst="rect">
            <a:avLst/>
          </a:prstGeom>
          <a:noFill/>
        </p:spPr>
        <p:txBody>
          <a:bodyPr wrap="none" rtlCol="0">
            <a:spAutoFit/>
          </a:bodyPr>
          <a:lstStyle/>
          <a:p>
            <a:r>
              <a:rPr lang="ja-JP" altLang="en-US" sz="3200" dirty="0"/>
              <a:t>内容に基づくフィルタリング</a:t>
            </a:r>
            <a:endParaRPr kumimoji="1" lang="ja-JP" altLang="en-US" sz="3200" dirty="0"/>
          </a:p>
        </p:txBody>
      </p:sp>
      <p:sp>
        <p:nvSpPr>
          <p:cNvPr id="6" name="テキスト ボックス 5"/>
          <p:cNvSpPr txBox="1"/>
          <p:nvPr/>
        </p:nvSpPr>
        <p:spPr>
          <a:xfrm>
            <a:off x="411480" y="2863154"/>
            <a:ext cx="1415772" cy="584775"/>
          </a:xfrm>
          <a:prstGeom prst="rect">
            <a:avLst/>
          </a:prstGeom>
          <a:noFill/>
        </p:spPr>
        <p:txBody>
          <a:bodyPr wrap="none" rtlCol="0">
            <a:spAutoFit/>
          </a:bodyPr>
          <a:lstStyle/>
          <a:p>
            <a:r>
              <a:rPr kumimoji="1" lang="ja-JP" altLang="en-US" sz="3200" dirty="0"/>
              <a:t>問題点</a:t>
            </a:r>
          </a:p>
        </p:txBody>
      </p:sp>
      <p:sp>
        <p:nvSpPr>
          <p:cNvPr id="7" name="テキスト ボックス 6"/>
          <p:cNvSpPr txBox="1"/>
          <p:nvPr/>
        </p:nvSpPr>
        <p:spPr>
          <a:xfrm>
            <a:off x="555012" y="3638521"/>
            <a:ext cx="8033975" cy="1938992"/>
          </a:xfrm>
          <a:prstGeom prst="rect">
            <a:avLst/>
          </a:prstGeom>
          <a:noFill/>
        </p:spPr>
        <p:txBody>
          <a:bodyPr wrap="square" rtlCol="0">
            <a:spAutoFit/>
          </a:bodyPr>
          <a:lstStyle/>
          <a:p>
            <a:pPr marL="285750" indent="-285750">
              <a:buFont typeface="Wingdings" charset="2"/>
              <a:buChar char="Ø"/>
            </a:pPr>
            <a:r>
              <a:rPr lang="ja-JP" altLang="en-US" sz="2400" dirty="0"/>
              <a:t>１つの楽曲に対して類似した音響情報から推薦するため複数の楽曲に対しての推薦を行うことができない </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音の似た楽曲ばかりでジャンルの異なる曲など推薦の多様性に欠ける</a:t>
            </a:r>
            <a:endParaRPr lang="en-US" altLang="ja-JP" sz="2400" dirty="0"/>
          </a:p>
        </p:txBody>
      </p:sp>
      <p:sp>
        <p:nvSpPr>
          <p:cNvPr id="3" name="テキスト ボックス 2"/>
          <p:cNvSpPr txBox="1"/>
          <p:nvPr/>
        </p:nvSpPr>
        <p:spPr>
          <a:xfrm>
            <a:off x="411480" y="6309360"/>
            <a:ext cx="7605140" cy="461665"/>
          </a:xfrm>
          <a:prstGeom prst="rect">
            <a:avLst/>
          </a:prstGeom>
          <a:noFill/>
        </p:spPr>
        <p:txBody>
          <a:bodyPr wrap="square" rtlCol="0">
            <a:spAutoFit/>
          </a:bodyPr>
          <a:lstStyle/>
          <a:p>
            <a:r>
              <a:rPr lang="en-US" altLang="ja-JP" sz="1200" dirty="0"/>
              <a:t>[7] Logan B. , “Music Recommendation from Song Sets”, The International Society for Music Information Retrieval (ISMIR), pp. 425-428, 2004.</a:t>
            </a:r>
            <a:r>
              <a:rPr lang="ja-JP" altLang="ja-JP" sz="1200" dirty="0"/>
              <a:t> </a:t>
            </a:r>
            <a:endParaRPr lang="en-US" altLang="ja-JP" sz="1200" dirty="0"/>
          </a:p>
        </p:txBody>
      </p:sp>
    </p:spTree>
    <p:extLst>
      <p:ext uri="{BB962C8B-B14F-4D97-AF65-F5344CB8AC3E}">
        <p14:creationId xmlns:p14="http://schemas.microsoft.com/office/powerpoint/2010/main" val="277853153"/>
      </p:ext>
    </p:extLst>
  </p:cSld>
  <p:clrMapOvr>
    <a:masterClrMapping/>
  </p:clrMapOvr>
  <mc:AlternateContent xmlns:mc="http://schemas.openxmlformats.org/markup-compatibility/2006" xmlns:p14="http://schemas.microsoft.com/office/powerpoint/2010/main">
    <mc:Choice Requires="p14">
      <p:transition p14:dur="250" advTm="36605">
        <p:fade/>
      </p:transition>
    </mc:Choice>
    <mc:Fallback xmlns="">
      <p:transition advTm="3660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3</a:t>
            </a:fld>
            <a:endParaRPr kumimoji="1" lang="ja-JP" altLang="en-US"/>
          </a:p>
        </p:txBody>
      </p:sp>
      <p:sp>
        <p:nvSpPr>
          <p:cNvPr id="4" name="角丸四角形 3"/>
          <p:cNvSpPr/>
          <p:nvPr/>
        </p:nvSpPr>
        <p:spPr>
          <a:xfrm>
            <a:off x="1547569" y="1547028"/>
            <a:ext cx="6048862" cy="116904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あるユーザに対し好みの似た他のユーザが好む楽曲を推薦する手法</a:t>
            </a:r>
          </a:p>
        </p:txBody>
      </p:sp>
      <p:sp>
        <p:nvSpPr>
          <p:cNvPr id="5" name="テキスト ボックス 4"/>
          <p:cNvSpPr txBox="1"/>
          <p:nvPr/>
        </p:nvSpPr>
        <p:spPr>
          <a:xfrm>
            <a:off x="411480" y="411480"/>
            <a:ext cx="3877985" cy="1015663"/>
          </a:xfrm>
          <a:prstGeom prst="rect">
            <a:avLst/>
          </a:prstGeom>
          <a:noFill/>
        </p:spPr>
        <p:txBody>
          <a:bodyPr wrap="none" rtlCol="0">
            <a:spAutoFit/>
          </a:bodyPr>
          <a:lstStyle/>
          <a:p>
            <a:r>
              <a:rPr lang="ja-JP" altLang="en-US" sz="2800" dirty="0"/>
              <a:t>先行研究</a:t>
            </a:r>
            <a:r>
              <a:rPr lang="en-US" altLang="ja-JP" sz="2800" dirty="0">
                <a:latin typeface="+mn-ea"/>
              </a:rPr>
              <a:t>1</a:t>
            </a:r>
            <a:endParaRPr lang="en-US" altLang="ja-JP" sz="2800" dirty="0"/>
          </a:p>
          <a:p>
            <a:r>
              <a:rPr lang="ja-JP" altLang="en-US" sz="3200" dirty="0"/>
              <a:t>協調フィルタリング</a:t>
            </a:r>
            <a:endParaRPr kumimoji="1" lang="ja-JP" altLang="en-US" sz="3200" dirty="0"/>
          </a:p>
        </p:txBody>
      </p:sp>
      <p:sp>
        <p:nvSpPr>
          <p:cNvPr id="8" name="テキスト ボックス 7"/>
          <p:cNvSpPr txBox="1"/>
          <p:nvPr/>
        </p:nvSpPr>
        <p:spPr>
          <a:xfrm>
            <a:off x="411481" y="6309360"/>
            <a:ext cx="7299864" cy="461665"/>
          </a:xfrm>
          <a:prstGeom prst="rect">
            <a:avLst/>
          </a:prstGeom>
          <a:noFill/>
        </p:spPr>
        <p:txBody>
          <a:bodyPr wrap="square" rtlCol="0">
            <a:spAutoFit/>
          </a:bodyPr>
          <a:lstStyle/>
          <a:p>
            <a:r>
              <a:rPr lang="en-US" altLang="ja-JP" sz="1200" dirty="0"/>
              <a:t>[1] </a:t>
            </a:r>
            <a:r>
              <a:rPr lang="en-US" altLang="ja-JP" sz="1200" dirty="0" err="1"/>
              <a:t>Badrul</a:t>
            </a:r>
            <a:r>
              <a:rPr lang="en-US" altLang="ja-JP" sz="1200" dirty="0"/>
              <a:t> S. ,  et al. , “Item-based collaborative filtering recommendation algorithms”,  Proceedings of the 10th international conference on World Wide Web.  ACM,  pp.  285-295,  2001.</a:t>
            </a:r>
          </a:p>
        </p:txBody>
      </p:sp>
      <p:grpSp>
        <p:nvGrpSpPr>
          <p:cNvPr id="18" name="図形グループ 17"/>
          <p:cNvGrpSpPr/>
          <p:nvPr/>
        </p:nvGrpSpPr>
        <p:grpSpPr>
          <a:xfrm>
            <a:off x="780812" y="3181147"/>
            <a:ext cx="1569660" cy="1500938"/>
            <a:chOff x="554092" y="3181147"/>
            <a:chExt cx="1569660" cy="1500938"/>
          </a:xfrm>
        </p:grpSpPr>
        <p:sp>
          <p:nvSpPr>
            <p:cNvPr id="7" name="角丸四角形 6"/>
            <p:cNvSpPr/>
            <p:nvPr/>
          </p:nvSpPr>
          <p:spPr>
            <a:xfrm>
              <a:off x="555693"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9" name="テキスト ボックス 8"/>
            <p:cNvSpPr txBox="1"/>
            <p:nvPr/>
          </p:nvSpPr>
          <p:spPr>
            <a:xfrm>
              <a:off x="554092" y="3181147"/>
              <a:ext cx="1569660" cy="369332"/>
            </a:xfrm>
            <a:prstGeom prst="rect">
              <a:avLst/>
            </a:prstGeom>
            <a:noFill/>
          </p:spPr>
          <p:txBody>
            <a:bodyPr wrap="none" rtlCol="0">
              <a:spAutoFit/>
            </a:bodyPr>
            <a:lstStyle/>
            <a:p>
              <a:r>
                <a:rPr lang="ja-JP" altLang="en-US" dirty="0"/>
                <a:t>楽曲①が好き</a:t>
              </a:r>
              <a:endParaRPr lang="en-US" altLang="ja-JP" dirty="0"/>
            </a:p>
          </p:txBody>
        </p:sp>
      </p:grpSp>
      <p:grpSp>
        <p:nvGrpSpPr>
          <p:cNvPr id="3" name="図形グループ 2"/>
          <p:cNvGrpSpPr/>
          <p:nvPr/>
        </p:nvGrpSpPr>
        <p:grpSpPr>
          <a:xfrm>
            <a:off x="4558841" y="3181147"/>
            <a:ext cx="1569660" cy="1515343"/>
            <a:chOff x="4277002" y="3166743"/>
            <a:chExt cx="1569660" cy="1515343"/>
          </a:xfrm>
        </p:grpSpPr>
        <p:sp>
          <p:nvSpPr>
            <p:cNvPr id="10" name="角丸四角形 9"/>
            <p:cNvSpPr/>
            <p:nvPr/>
          </p:nvSpPr>
          <p:spPr>
            <a:xfrm>
              <a:off x="4294752" y="3513043"/>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p:txBody>
        </p:sp>
        <p:sp>
          <p:nvSpPr>
            <p:cNvPr id="11" name="テキスト ボックス 10"/>
            <p:cNvSpPr txBox="1"/>
            <p:nvPr/>
          </p:nvSpPr>
          <p:spPr>
            <a:xfrm>
              <a:off x="4277002" y="3166743"/>
              <a:ext cx="1569660" cy="369332"/>
            </a:xfrm>
            <a:prstGeom prst="rect">
              <a:avLst/>
            </a:prstGeom>
            <a:noFill/>
          </p:spPr>
          <p:txBody>
            <a:bodyPr wrap="none" rtlCol="0">
              <a:spAutoFit/>
            </a:bodyPr>
            <a:lstStyle/>
            <a:p>
              <a:r>
                <a:rPr lang="ja-JP" altLang="en-US" dirty="0"/>
                <a:t>楽曲③が好き</a:t>
              </a:r>
              <a:endParaRPr kumimoji="1" lang="ja-JP" altLang="en-US" dirty="0"/>
            </a:p>
          </p:txBody>
        </p:sp>
      </p:grpSp>
      <p:sp>
        <p:nvSpPr>
          <p:cNvPr id="12" name="右矢印 11"/>
          <p:cNvSpPr/>
          <p:nvPr/>
        </p:nvSpPr>
        <p:spPr>
          <a:xfrm>
            <a:off x="6262783" y="3793784"/>
            <a:ext cx="682907" cy="59030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p:cNvSpPr txBox="1"/>
          <p:nvPr/>
        </p:nvSpPr>
        <p:spPr>
          <a:xfrm>
            <a:off x="6945690" y="3741763"/>
            <a:ext cx="1569660" cy="646331"/>
          </a:xfrm>
          <a:prstGeom prst="rect">
            <a:avLst/>
          </a:prstGeom>
          <a:noFill/>
        </p:spPr>
        <p:txBody>
          <a:bodyPr wrap="none" rtlCol="0">
            <a:spAutoFit/>
          </a:bodyPr>
          <a:lstStyle/>
          <a:p>
            <a:r>
              <a:rPr kumimoji="1" lang="ja-JP" altLang="en-US" dirty="0"/>
              <a:t>ユーザ</a:t>
            </a:r>
            <a:r>
              <a:rPr kumimoji="1" lang="en-US" altLang="ja-JP" dirty="0"/>
              <a:t>B</a:t>
            </a:r>
            <a:r>
              <a:rPr kumimoji="1" lang="ja-JP" altLang="en-US" dirty="0"/>
              <a:t>に</a:t>
            </a:r>
            <a:endParaRPr kumimoji="1" lang="en-US" altLang="ja-JP" dirty="0"/>
          </a:p>
          <a:p>
            <a:r>
              <a:rPr kumimoji="1" lang="ja-JP" altLang="en-US" dirty="0"/>
              <a:t>楽曲③を推薦</a:t>
            </a:r>
          </a:p>
        </p:txBody>
      </p:sp>
      <p:sp>
        <p:nvSpPr>
          <p:cNvPr id="15" name="テキスト ボックス 14"/>
          <p:cNvSpPr txBox="1"/>
          <p:nvPr/>
        </p:nvSpPr>
        <p:spPr>
          <a:xfrm>
            <a:off x="508096" y="5089248"/>
            <a:ext cx="8127809" cy="707886"/>
          </a:xfrm>
          <a:prstGeom prst="rect">
            <a:avLst/>
          </a:prstGeom>
          <a:noFill/>
        </p:spPr>
        <p:txBody>
          <a:bodyPr wrap="square" rtlCol="0">
            <a:spAutoFit/>
          </a:bodyPr>
          <a:lstStyle/>
          <a:p>
            <a:pPr marL="285750" indent="-285750">
              <a:buFont typeface="Wingdings" charset="2"/>
              <a:buChar char="Ø"/>
            </a:pPr>
            <a:r>
              <a:rPr lang="ja-JP" altLang="en-US" sz="2000" dirty="0"/>
              <a:t>楽曲に蓄積されているユーザ履歴を用いて推薦を行うためユーザ履歴の蓄積されていない新しい曲などの推薦に有効でない</a:t>
            </a:r>
            <a:endParaRPr lang="en-US" altLang="ja-JP" sz="2000" dirty="0"/>
          </a:p>
        </p:txBody>
      </p:sp>
      <p:grpSp>
        <p:nvGrpSpPr>
          <p:cNvPr id="6" name="図形グループ 5"/>
          <p:cNvGrpSpPr/>
          <p:nvPr/>
        </p:nvGrpSpPr>
        <p:grpSpPr>
          <a:xfrm>
            <a:off x="2710344" y="3181147"/>
            <a:ext cx="1579121" cy="1519944"/>
            <a:chOff x="2402291" y="3162141"/>
            <a:chExt cx="1579121" cy="1519944"/>
          </a:xfrm>
        </p:grpSpPr>
        <p:sp>
          <p:nvSpPr>
            <p:cNvPr id="16" name="角丸四角形 15"/>
            <p:cNvSpPr/>
            <p:nvPr/>
          </p:nvSpPr>
          <p:spPr>
            <a:xfrm>
              <a:off x="2402291"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17" name="テキスト ボックス 16"/>
            <p:cNvSpPr txBox="1"/>
            <p:nvPr/>
          </p:nvSpPr>
          <p:spPr>
            <a:xfrm>
              <a:off x="2411752" y="3162141"/>
              <a:ext cx="1569660" cy="369332"/>
            </a:xfrm>
            <a:prstGeom prst="rect">
              <a:avLst/>
            </a:prstGeom>
            <a:noFill/>
          </p:spPr>
          <p:txBody>
            <a:bodyPr wrap="none" rtlCol="0">
              <a:spAutoFit/>
            </a:bodyPr>
            <a:lstStyle/>
            <a:p>
              <a:r>
                <a:rPr lang="ja-JP" altLang="en-US" dirty="0"/>
                <a:t>楽曲②が好き</a:t>
              </a:r>
              <a:endParaRPr kumimoji="1" lang="ja-JP" altLang="en-US" dirty="0"/>
            </a:p>
          </p:txBody>
        </p:sp>
      </p:grpSp>
    </p:spTree>
    <p:extLst>
      <p:ext uri="{BB962C8B-B14F-4D97-AF65-F5344CB8AC3E}">
        <p14:creationId xmlns:p14="http://schemas.microsoft.com/office/powerpoint/2010/main" val="307972306"/>
      </p:ext>
    </p:extLst>
  </p:cSld>
  <p:clrMapOvr>
    <a:masterClrMapping/>
  </p:clrMapOvr>
  <mc:AlternateContent xmlns:mc="http://schemas.openxmlformats.org/markup-compatibility/2006" xmlns:p14="http://schemas.microsoft.com/office/powerpoint/2010/main">
    <mc:Choice Requires="p14">
      <p:transition p14:dur="250" advTm="3107">
        <p:fade/>
      </p:transition>
    </mc:Choice>
    <mc:Fallback xmlns="">
      <p:transition advTm="310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4</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72920789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5</a:t>
            </a:fld>
            <a:endParaRPr kumimoji="1" lang="ja-JP" altLang="en-US"/>
          </a:p>
        </p:txBody>
      </p:sp>
      <p:sp>
        <p:nvSpPr>
          <p:cNvPr id="5" name="テキスト ボックス 4"/>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6" name="テキスト ボックス 5"/>
          <p:cNvSpPr txBox="1"/>
          <p:nvPr/>
        </p:nvSpPr>
        <p:spPr>
          <a:xfrm>
            <a:off x="411480" y="6309360"/>
            <a:ext cx="7905509" cy="646331"/>
          </a:xfrm>
          <a:prstGeom prst="rect">
            <a:avLst/>
          </a:prstGeom>
          <a:noFill/>
        </p:spPr>
        <p:txBody>
          <a:bodyPr wrap="square" rtlCol="0">
            <a:spAutoFit/>
          </a:bodyPr>
          <a:lstStyle/>
          <a:p>
            <a:r>
              <a:rPr lang="en-US" altLang="ja-JP" sz="1200" dirty="0"/>
              <a:t>[3] K. Fukushima, \Pattern Recognition and the </a:t>
            </a:r>
            <a:r>
              <a:rPr lang="en-US" altLang="ja-JP" sz="1200" dirty="0" err="1"/>
              <a:t>Neocognitron</a:t>
            </a:r>
            <a:r>
              <a:rPr lang="en-US" altLang="ja-JP" sz="1200" dirty="0"/>
              <a:t>," The Journal of The Institute of Image Information and Television Engineers, vol.38, no.3, pp.212-218, 1984.</a:t>
            </a:r>
          </a:p>
          <a:p>
            <a:endParaRPr lang="en-US" altLang="ja-JP" sz="1200" dirty="0"/>
          </a:p>
        </p:txBody>
      </p:sp>
      <p:sp>
        <p:nvSpPr>
          <p:cNvPr id="9" name="角丸四角形 8"/>
          <p:cNvSpPr/>
          <p:nvPr/>
        </p:nvSpPr>
        <p:spPr>
          <a:xfrm>
            <a:off x="1081144" y="996255"/>
            <a:ext cx="6981713" cy="121470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画像の小領域の情報を畳み込んで作成する畳み込み層とプーリング層からなる</a:t>
            </a:r>
            <a:r>
              <a:rPr lang="en-US" altLang="ja-JP" sz="2400" dirty="0"/>
              <a:t>Neural Network</a:t>
            </a:r>
            <a:endParaRPr lang="ja-JP" altLang="en-US" sz="2400" dirty="0"/>
          </a:p>
        </p:txBody>
      </p:sp>
      <p:sp>
        <p:nvSpPr>
          <p:cNvPr id="3" name="テキスト ボックス 2"/>
          <p:cNvSpPr txBox="1"/>
          <p:nvPr/>
        </p:nvSpPr>
        <p:spPr>
          <a:xfrm>
            <a:off x="766278" y="2285265"/>
            <a:ext cx="7611444" cy="1631216"/>
          </a:xfrm>
          <a:prstGeom prst="rect">
            <a:avLst/>
          </a:prstGeom>
          <a:noFill/>
        </p:spPr>
        <p:txBody>
          <a:bodyPr wrap="square" rtlCol="0">
            <a:spAutoFit/>
          </a:bodyPr>
          <a:lstStyle/>
          <a:p>
            <a:pPr marL="285750" indent="-285750">
              <a:buFont typeface="Wingdings" charset="2"/>
              <a:buChar char="Ø"/>
            </a:pPr>
            <a:r>
              <a:rPr lang="ja-JP" altLang="en-US" sz="2000" dirty="0"/>
              <a:t>フィルタと呼ばれる画像の小領域を</a:t>
            </a:r>
            <a:r>
              <a:rPr lang="en-US" altLang="ja-JP" sz="2000" dirty="0">
                <a:latin typeface="+mn-ea"/>
              </a:rPr>
              <a:t>1</a:t>
            </a:r>
            <a:r>
              <a:rPr lang="ja-JP" altLang="en-US" sz="2000" dirty="0"/>
              <a:t>つの特徴量として自動的に特徴量を学習することができる</a:t>
            </a:r>
            <a:endParaRPr lang="en-US" altLang="ja-JP" sz="2000" dirty="0"/>
          </a:p>
          <a:p>
            <a:pPr marL="285750" indent="-285750">
              <a:buFont typeface="Wingdings" charset="2"/>
              <a:buChar char="Ø"/>
            </a:pPr>
            <a:endParaRPr lang="en-US" altLang="ja-JP" sz="2000" dirty="0"/>
          </a:p>
          <a:p>
            <a:pPr marL="285750" indent="-285750">
              <a:buFont typeface="Wingdings" charset="2"/>
              <a:buChar char="Ø"/>
            </a:pPr>
            <a:r>
              <a:rPr lang="ja-JP" altLang="en-US" sz="2000" dirty="0"/>
              <a:t>楽曲の音響波形を画像にすることができることから音響波形の特徴を</a:t>
            </a:r>
            <a:r>
              <a:rPr lang="en-US" altLang="ja-JP" sz="2000" dirty="0"/>
              <a:t>CNN</a:t>
            </a:r>
            <a:r>
              <a:rPr lang="ja-JP" altLang="en-US" sz="2000" dirty="0"/>
              <a:t>で学習し楽曲の特徴抽出に用いる</a:t>
            </a:r>
            <a:endParaRPr lang="en-US" altLang="ja-JP" sz="2000"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59555"/>
          <a:stretch/>
        </p:blipFill>
        <p:spPr>
          <a:xfrm>
            <a:off x="1596461" y="4527007"/>
            <a:ext cx="2094217" cy="845147"/>
          </a:xfrm>
          <a:prstGeom prst="rect">
            <a:avLst/>
          </a:prstGeom>
        </p:spPr>
      </p:pic>
      <p:sp>
        <p:nvSpPr>
          <p:cNvPr id="8" name="右矢印 7"/>
          <p:cNvSpPr/>
          <p:nvPr/>
        </p:nvSpPr>
        <p:spPr>
          <a:xfrm>
            <a:off x="3816984" y="4621704"/>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1760960" y="5875447"/>
            <a:ext cx="1540806" cy="307777"/>
          </a:xfrm>
          <a:prstGeom prst="rect">
            <a:avLst/>
          </a:prstGeom>
          <a:noFill/>
        </p:spPr>
        <p:txBody>
          <a:bodyPr wrap="none" rtlCol="0">
            <a:spAutoFit/>
          </a:bodyPr>
          <a:lstStyle/>
          <a:p>
            <a:pPr algn="ctr"/>
            <a:r>
              <a:rPr kumimoji="1" lang="ja-JP" altLang="en-US" sz="1400" dirty="0"/>
              <a:t>入力</a:t>
            </a:r>
            <a:r>
              <a:rPr lang="ja-JP" altLang="en-US" sz="1400" dirty="0"/>
              <a:t>データ</a:t>
            </a:r>
            <a:r>
              <a:rPr kumimoji="1" lang="ja-JP" altLang="en-US" sz="1400" dirty="0"/>
              <a:t>５</a:t>
            </a:r>
            <a:r>
              <a:rPr kumimoji="1" lang="en-US" altLang="ja-JP" sz="1400" dirty="0"/>
              <a:t>×</a:t>
            </a:r>
            <a:r>
              <a:rPr lang="en-US" altLang="ja-JP" sz="1400" dirty="0">
                <a:latin typeface="+mn-ea"/>
              </a:rPr>
              <a:t>2</a:t>
            </a:r>
            <a:endParaRPr kumimoji="1" lang="en-US" altLang="ja-JP" sz="1400" dirty="0">
              <a:latin typeface="+mn-ea"/>
            </a:endParaRPr>
          </a:p>
        </p:txBody>
      </p:sp>
      <p:sp>
        <p:nvSpPr>
          <p:cNvPr id="11" name="テキスト ボックス 10"/>
          <p:cNvSpPr txBox="1"/>
          <p:nvPr/>
        </p:nvSpPr>
        <p:spPr>
          <a:xfrm>
            <a:off x="4451663" y="5507204"/>
            <a:ext cx="1789193" cy="738664"/>
          </a:xfrm>
          <a:prstGeom prst="rect">
            <a:avLst/>
          </a:prstGeom>
          <a:noFill/>
        </p:spPr>
        <p:txBody>
          <a:bodyPr wrap="square" rtlCol="0">
            <a:spAutoFit/>
          </a:bodyPr>
          <a:lstStyle/>
          <a:p>
            <a:pPr algn="ctr"/>
            <a:r>
              <a:rPr lang="ja-JP" altLang="en-US" sz="1400" dirty="0"/>
              <a:t>畳み込み処理された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kumimoji="1" lang="ja-JP" altLang="en-US" sz="1400" dirty="0"/>
              <a:t>３</a:t>
            </a:r>
            <a:r>
              <a:rPr kumimoji="1" lang="en-US" altLang="ja-JP" sz="1400" dirty="0"/>
              <a:t>×</a:t>
            </a:r>
            <a:r>
              <a:rPr lang="en-US" altLang="ja-JP" sz="1400" dirty="0">
                <a:latin typeface="+mn-ea"/>
              </a:rPr>
              <a:t>2)</a:t>
            </a:r>
            <a:endParaRPr kumimoji="1" lang="ja-JP" altLang="en-US" sz="1400" dirty="0"/>
          </a:p>
        </p:txBody>
      </p:sp>
      <p:pic>
        <p:nvPicPr>
          <p:cNvPr id="12" name="図 11"/>
          <p:cNvPicPr>
            <a:picLocks noChangeAspect="1"/>
          </p:cNvPicPr>
          <p:nvPr/>
        </p:nvPicPr>
        <p:blipFill>
          <a:blip r:embed="rId4"/>
          <a:stretch>
            <a:fillRect/>
          </a:stretch>
        </p:blipFill>
        <p:spPr>
          <a:xfrm>
            <a:off x="1735020" y="4637903"/>
            <a:ext cx="215561" cy="241428"/>
          </a:xfrm>
          <a:prstGeom prst="rect">
            <a:avLst/>
          </a:prstGeom>
        </p:spPr>
      </p:pic>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561071" y="4517509"/>
            <a:ext cx="1294254" cy="427945"/>
          </a:xfrm>
          <a:prstGeom prst="rect">
            <a:avLst/>
          </a:prstGeom>
        </p:spPr>
      </p:pic>
      <p:graphicFrame>
        <p:nvGraphicFramePr>
          <p:cNvPr id="14" name="表 13"/>
          <p:cNvGraphicFramePr>
            <a:graphicFrameLocks noGrp="1"/>
          </p:cNvGraphicFramePr>
          <p:nvPr>
            <p:extLst>
              <p:ext uri="{D42A27DB-BD31-4B8C-83A1-F6EECF244321}">
                <p14:modId xmlns:p14="http://schemas.microsoft.com/office/powerpoint/2010/main" val="1960005303"/>
              </p:ext>
            </p:extLst>
          </p:nvPr>
        </p:nvGraphicFramePr>
        <p:xfrm>
          <a:off x="4744709" y="4560632"/>
          <a:ext cx="1225296"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gridCol w="408432">
                  <a:extLst>
                    <a:ext uri="{9D8B030D-6E8A-4147-A177-3AD203B41FA5}">
                      <a16:colId xmlns:a16="http://schemas.microsoft.com/office/drawing/2014/main" val="20001"/>
                    </a:ext>
                  </a:extLst>
                </a:gridCol>
                <a:gridCol w="408432">
                  <a:extLst>
                    <a:ext uri="{9D8B030D-6E8A-4147-A177-3AD203B41FA5}">
                      <a16:colId xmlns:a16="http://schemas.microsoft.com/office/drawing/2014/main" val="20002"/>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正方形/長方形 14"/>
          <p:cNvSpPr/>
          <p:nvPr/>
        </p:nvSpPr>
        <p:spPr>
          <a:xfrm>
            <a:off x="4767142"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5238708"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 name="正方形/長方形 16"/>
          <p:cNvSpPr/>
          <p:nvPr/>
        </p:nvSpPr>
        <p:spPr>
          <a:xfrm>
            <a:off x="4802762" y="5054811"/>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223129"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9" name="正方形/長方形 18"/>
          <p:cNvSpPr/>
          <p:nvPr/>
        </p:nvSpPr>
        <p:spPr>
          <a:xfrm>
            <a:off x="5570361" y="463429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正方形/長方形 19"/>
          <p:cNvSpPr/>
          <p:nvPr/>
        </p:nvSpPr>
        <p:spPr>
          <a:xfrm>
            <a:off x="5620665"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1" name="直線矢印コネクタ 20"/>
          <p:cNvCxnSpPr/>
          <p:nvPr/>
        </p:nvCxnSpPr>
        <p:spPr>
          <a:xfrm flipV="1">
            <a:off x="1169496" y="4561924"/>
            <a:ext cx="11576" cy="1168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p:cNvCxnSpPr/>
          <p:nvPr/>
        </p:nvCxnSpPr>
        <p:spPr>
          <a:xfrm>
            <a:off x="863084" y="5491493"/>
            <a:ext cx="30055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683831" y="4634294"/>
            <a:ext cx="461665" cy="784830"/>
          </a:xfrm>
          <a:prstGeom prst="rect">
            <a:avLst/>
          </a:prstGeom>
          <a:noFill/>
        </p:spPr>
        <p:txBody>
          <a:bodyPr vert="vert270" wrap="none" rtlCol="0">
            <a:spAutoFit/>
          </a:bodyPr>
          <a:lstStyle/>
          <a:p>
            <a:r>
              <a:rPr kumimoji="1" lang="ja-JP" altLang="en-US" dirty="0"/>
              <a:t>周波数</a:t>
            </a:r>
          </a:p>
        </p:txBody>
      </p:sp>
      <p:sp>
        <p:nvSpPr>
          <p:cNvPr id="24" name="テキスト ボックス 23"/>
          <p:cNvSpPr txBox="1"/>
          <p:nvPr/>
        </p:nvSpPr>
        <p:spPr>
          <a:xfrm>
            <a:off x="2208198" y="5546098"/>
            <a:ext cx="646331" cy="369332"/>
          </a:xfrm>
          <a:prstGeom prst="rect">
            <a:avLst/>
          </a:prstGeom>
          <a:noFill/>
        </p:spPr>
        <p:txBody>
          <a:bodyPr wrap="none" rtlCol="0">
            <a:spAutoFit/>
          </a:bodyPr>
          <a:lstStyle/>
          <a:p>
            <a:r>
              <a:rPr kumimoji="1" lang="ja-JP" altLang="en-US" dirty="0"/>
              <a:t>時間</a:t>
            </a:r>
          </a:p>
        </p:txBody>
      </p:sp>
      <p:sp>
        <p:nvSpPr>
          <p:cNvPr id="25" name="正方形/長方形 24"/>
          <p:cNvSpPr/>
          <p:nvPr/>
        </p:nvSpPr>
        <p:spPr>
          <a:xfrm>
            <a:off x="1280277" y="4022302"/>
            <a:ext cx="2194832" cy="338554"/>
          </a:xfrm>
          <a:prstGeom prst="rect">
            <a:avLst/>
          </a:prstGeom>
        </p:spPr>
        <p:txBody>
          <a:bodyPr wrap="none">
            <a:spAutoFit/>
          </a:bodyPr>
          <a:lstStyle/>
          <a:p>
            <a:pPr algn="ctr"/>
            <a:r>
              <a:rPr lang="ja-JP" altLang="en-US" sz="1600" dirty="0"/>
              <a:t>フィルタ</a:t>
            </a:r>
            <a:r>
              <a:rPr lang="en-US" altLang="ja-JP" sz="1600" dirty="0"/>
              <a:t>(</a:t>
            </a:r>
            <a:r>
              <a:rPr lang="ja-JP" altLang="en-US" sz="1600" dirty="0"/>
              <a:t>サイズ</a:t>
            </a:r>
            <a:r>
              <a:rPr lang="en-US" altLang="ja-JP" sz="1600" dirty="0">
                <a:latin typeface="+mn-ea"/>
              </a:rPr>
              <a:t>1</a:t>
            </a:r>
            <a:r>
              <a:rPr lang="en-US" altLang="ja-JP" sz="1600" dirty="0"/>
              <a:t>×</a:t>
            </a:r>
            <a:r>
              <a:rPr lang="en-US" altLang="ja-JP" sz="1600" dirty="0">
                <a:latin typeface="+mn-ea"/>
              </a:rPr>
              <a:t>3)</a:t>
            </a:r>
            <a:endParaRPr lang="ja-JP" altLang="en-US" sz="1600" dirty="0">
              <a:latin typeface="+mn-ea"/>
            </a:endParaRPr>
          </a:p>
        </p:txBody>
      </p:sp>
      <p:cxnSp>
        <p:nvCxnSpPr>
          <p:cNvPr id="26" name="直線コネクタ 25"/>
          <p:cNvCxnSpPr>
            <a:stCxn id="25" idx="2"/>
            <a:endCxn id="13" idx="0"/>
          </p:cNvCxnSpPr>
          <p:nvPr/>
        </p:nvCxnSpPr>
        <p:spPr>
          <a:xfrm flipH="1">
            <a:off x="2208198" y="4360856"/>
            <a:ext cx="169495" cy="156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a:blip r:embed="rId6"/>
          <a:stretch>
            <a:fillRect/>
          </a:stretch>
        </p:blipFill>
        <p:spPr>
          <a:xfrm>
            <a:off x="3755085" y="4087767"/>
            <a:ext cx="885751" cy="546527"/>
          </a:xfrm>
          <a:prstGeom prst="rect">
            <a:avLst/>
          </a:prstGeom>
        </p:spPr>
      </p:pic>
      <p:sp>
        <p:nvSpPr>
          <p:cNvPr id="28" name="右矢印 27"/>
          <p:cNvSpPr/>
          <p:nvPr/>
        </p:nvSpPr>
        <p:spPr>
          <a:xfrm>
            <a:off x="6135105" y="4647521"/>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9" name="図 28"/>
          <p:cNvPicPr>
            <a:picLocks noChangeAspect="1"/>
          </p:cNvPicPr>
          <p:nvPr/>
        </p:nvPicPr>
        <p:blipFill>
          <a:blip r:embed="rId7"/>
          <a:stretch>
            <a:fillRect/>
          </a:stretch>
        </p:blipFill>
        <p:spPr>
          <a:xfrm>
            <a:off x="6021948" y="4255060"/>
            <a:ext cx="824788" cy="258140"/>
          </a:xfrm>
          <a:prstGeom prst="rect">
            <a:avLst/>
          </a:prstGeom>
        </p:spPr>
      </p:pic>
      <p:graphicFrame>
        <p:nvGraphicFramePr>
          <p:cNvPr id="30" name="表 29"/>
          <p:cNvGraphicFramePr>
            <a:graphicFrameLocks noGrp="1"/>
          </p:cNvGraphicFramePr>
          <p:nvPr>
            <p:extLst>
              <p:ext uri="{D42A27DB-BD31-4B8C-83A1-F6EECF244321}">
                <p14:modId xmlns:p14="http://schemas.microsoft.com/office/powerpoint/2010/main" val="1557466188"/>
              </p:ext>
            </p:extLst>
          </p:nvPr>
        </p:nvGraphicFramePr>
        <p:xfrm>
          <a:off x="7131747" y="4527007"/>
          <a:ext cx="408432"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2" name="テキスト ボックス 31"/>
          <p:cNvSpPr txBox="1"/>
          <p:nvPr/>
        </p:nvSpPr>
        <p:spPr>
          <a:xfrm>
            <a:off x="6403784" y="5511868"/>
            <a:ext cx="1973938" cy="738664"/>
          </a:xfrm>
          <a:prstGeom prst="rect">
            <a:avLst/>
          </a:prstGeom>
          <a:noFill/>
        </p:spPr>
        <p:txBody>
          <a:bodyPr wrap="square" rtlCol="0">
            <a:spAutoFit/>
          </a:bodyPr>
          <a:lstStyle/>
          <a:p>
            <a:pPr algn="ctr"/>
            <a:r>
              <a:rPr lang="ja-JP" altLang="en-US" sz="1400"/>
              <a:t>プーリング処理</a:t>
            </a:r>
            <a:r>
              <a:rPr lang="ja-JP" altLang="en-US" sz="1400" dirty="0"/>
              <a:t>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lang="en-US" altLang="ja-JP" sz="1400" dirty="0">
                <a:latin typeface="+mn-ea"/>
              </a:rPr>
              <a:t>1</a:t>
            </a:r>
            <a:r>
              <a:rPr kumimoji="1" lang="en-US" altLang="ja-JP" sz="1400" dirty="0"/>
              <a:t>×</a:t>
            </a:r>
            <a:r>
              <a:rPr lang="en-US" altLang="ja-JP" sz="1400" dirty="0">
                <a:latin typeface="+mn-ea"/>
              </a:rPr>
              <a:t>2)</a:t>
            </a:r>
            <a:endParaRPr kumimoji="1" lang="ja-JP" altLang="en-US" sz="1400" dirty="0"/>
          </a:p>
        </p:txBody>
      </p:sp>
      <p:sp>
        <p:nvSpPr>
          <p:cNvPr id="33" name="正方形/長方形 32"/>
          <p:cNvSpPr/>
          <p:nvPr/>
        </p:nvSpPr>
        <p:spPr>
          <a:xfrm>
            <a:off x="7141458" y="459970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7191762" y="500862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94213983"/>
      </p:ext>
    </p:extLst>
  </p:cSld>
  <p:clrMapOvr>
    <a:masterClrMapping/>
  </p:clrMapOvr>
  <mc:AlternateContent xmlns:mc="http://schemas.openxmlformats.org/markup-compatibility/2006" xmlns:p14="http://schemas.microsoft.com/office/powerpoint/2010/main">
    <mc:Choice Requires="p14">
      <p:transition p14:dur="250" advTm="175085">
        <p:fade/>
      </p:transition>
    </mc:Choice>
    <mc:Fallback xmlns="">
      <p:transition advTm="1750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348 L 0.04844 0.00348 " pathEditMode="relative" rAng="0" ptsTypes="AA">
                                      <p:cBhvr>
                                        <p:cTn id="6" dur="10" fill="hold"/>
                                        <p:tgtEl>
                                          <p:spTgt spid="13"/>
                                        </p:tgtEl>
                                        <p:attrNameLst>
                                          <p:attrName>ppt_x</p:attrName>
                                          <p:attrName>ppt_y</p:attrName>
                                        </p:attrNameLst>
                                      </p:cBhvr>
                                      <p:rCtr x="2274" y="0"/>
                                    </p:animMotion>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4844 0.00348 L 0.09271 0.00348 " pathEditMode="relative" rAng="0" ptsTypes="AA">
                                      <p:cBhvr>
                                        <p:cTn id="12" dur="10" fill="hold"/>
                                        <p:tgtEl>
                                          <p:spTgt spid="13"/>
                                        </p:tgtEl>
                                        <p:attrNameLst>
                                          <p:attrName>ppt_x</p:attrName>
                                          <p:attrName>ppt_y</p:attrName>
                                        </p:attrNameLst>
                                      </p:cBhvr>
                                      <p:rCtr x="2205" y="0"/>
                                    </p:animMotion>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9393 0.00348 L 0.00295 0.06274 " pathEditMode="relative" rAng="0" ptsTypes="AA">
                                      <p:cBhvr>
                                        <p:cTn id="18" dur="10" fill="hold"/>
                                        <p:tgtEl>
                                          <p:spTgt spid="13"/>
                                        </p:tgtEl>
                                        <p:attrNameLst>
                                          <p:attrName>ppt_x</p:attrName>
                                          <p:attrName>ppt_y</p:attrName>
                                        </p:attrNameLst>
                                      </p:cBhvr>
                                      <p:rCtr x="-4549" y="2963"/>
                                    </p:animMotion>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6</a:t>
            </a:fld>
            <a:endParaRPr kumimoji="1" lang="ja-JP" altLang="en-US" dirty="0"/>
          </a:p>
        </p:txBody>
      </p:sp>
      <p:sp>
        <p:nvSpPr>
          <p:cNvPr id="4" name="角丸四角形 3"/>
          <p:cNvSpPr/>
          <p:nvPr/>
        </p:nvSpPr>
        <p:spPr>
          <a:xfrm>
            <a:off x="1081144" y="996255"/>
            <a:ext cx="6981713" cy="152704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人間の音高の知覚的尺度であるメル周波数から得られる量 </a:t>
            </a:r>
            <a:endParaRPr lang="en-US" altLang="ja-JP" sz="2400" dirty="0"/>
          </a:p>
        </p:txBody>
      </p:sp>
      <p:sp>
        <p:nvSpPr>
          <p:cNvPr id="5" name="テキスト ボックス 4"/>
          <p:cNvSpPr txBox="1"/>
          <p:nvPr/>
        </p:nvSpPr>
        <p:spPr>
          <a:xfrm>
            <a:off x="411480" y="411480"/>
            <a:ext cx="6838667" cy="584775"/>
          </a:xfrm>
          <a:prstGeom prst="rect">
            <a:avLst/>
          </a:prstGeom>
          <a:noFill/>
        </p:spPr>
        <p:txBody>
          <a:bodyPr wrap="none" rtlCol="0">
            <a:spAutoFit/>
          </a:bodyPr>
          <a:lstStyle/>
          <a:p>
            <a:r>
              <a:rPr lang="ja-JP" altLang="en-US" sz="3200" dirty="0"/>
              <a:t>メル周波数ケプストラム係数</a:t>
            </a:r>
            <a:r>
              <a:rPr lang="en-US" altLang="ja-JP" sz="3200" dirty="0"/>
              <a:t> (MFCC)</a:t>
            </a:r>
            <a:endParaRPr kumimoji="1" lang="ja-JP" altLang="en-US" sz="32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85" y="2884390"/>
            <a:ext cx="1950690" cy="780809"/>
          </a:xfrm>
          <a:prstGeom prst="rect">
            <a:avLst/>
          </a:prstGeom>
          <a:ln>
            <a:solidFill>
              <a:schemeClr val="tx1"/>
            </a:solidFill>
          </a:ln>
        </p:spPr>
      </p:pic>
      <p:sp>
        <p:nvSpPr>
          <p:cNvPr id="6" name="正方形/長方形 5"/>
          <p:cNvSpPr/>
          <p:nvPr/>
        </p:nvSpPr>
        <p:spPr>
          <a:xfrm>
            <a:off x="1581213" y="2884389"/>
            <a:ext cx="173620" cy="780809"/>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50494" y="3987908"/>
            <a:ext cx="831926" cy="957229"/>
          </a:xfrm>
          <a:prstGeom prst="rect">
            <a:avLst/>
          </a:prstGeom>
          <a:ln>
            <a:solidFill>
              <a:schemeClr val="tx1"/>
            </a:solidFill>
          </a:ln>
        </p:spPr>
      </p:pic>
      <p:cxnSp>
        <p:nvCxnSpPr>
          <p:cNvPr id="9" name="直線矢印コネクタ 8"/>
          <p:cNvCxnSpPr>
            <a:stCxn id="6" idx="2"/>
            <a:endCxn id="7" idx="0"/>
          </p:cNvCxnSpPr>
          <p:nvPr/>
        </p:nvCxnSpPr>
        <p:spPr>
          <a:xfrm>
            <a:off x="1668023" y="3665198"/>
            <a:ext cx="298434" cy="322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979311" y="5004437"/>
            <a:ext cx="1980029" cy="307777"/>
          </a:xfrm>
          <a:prstGeom prst="rect">
            <a:avLst/>
          </a:prstGeom>
          <a:noFill/>
        </p:spPr>
        <p:txBody>
          <a:bodyPr wrap="none" rtlCol="0">
            <a:spAutoFit/>
          </a:bodyPr>
          <a:lstStyle/>
          <a:p>
            <a:r>
              <a:rPr kumimoji="1" lang="ja-JP" altLang="en-US" sz="1400" dirty="0"/>
              <a:t>短時間フレームの波形</a:t>
            </a:r>
          </a:p>
        </p:txBody>
      </p:sp>
      <p:sp>
        <p:nvSpPr>
          <p:cNvPr id="12" name="右矢印 11"/>
          <p:cNvSpPr/>
          <p:nvPr/>
        </p:nvSpPr>
        <p:spPr>
          <a:xfrm>
            <a:off x="2875362" y="4172504"/>
            <a:ext cx="887486" cy="462601"/>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5" name="右矢印 14"/>
          <p:cNvSpPr/>
          <p:nvPr/>
        </p:nvSpPr>
        <p:spPr>
          <a:xfrm>
            <a:off x="5703741" y="4153406"/>
            <a:ext cx="596096"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6" name="テキスト ボックス 15"/>
          <p:cNvSpPr txBox="1"/>
          <p:nvPr/>
        </p:nvSpPr>
        <p:spPr>
          <a:xfrm>
            <a:off x="6174395" y="5277919"/>
            <a:ext cx="2471894" cy="738664"/>
          </a:xfrm>
          <a:prstGeom prst="rect">
            <a:avLst/>
          </a:prstGeom>
          <a:noFill/>
        </p:spPr>
        <p:txBody>
          <a:bodyPr wrap="square" rtlCol="0">
            <a:spAutoFit/>
          </a:bodyPr>
          <a:lstStyle/>
          <a:p>
            <a:r>
              <a:rPr lang="ja-JP" altLang="en-US" sz="1400" dirty="0"/>
              <a:t>得られた値の対数をとり，離散コサイン変換し，低次成分のみを利用</a:t>
            </a:r>
          </a:p>
        </p:txBody>
      </p:sp>
      <p:sp>
        <p:nvSpPr>
          <p:cNvPr id="19" name="テキスト ボックス 18"/>
          <p:cNvSpPr txBox="1"/>
          <p:nvPr/>
        </p:nvSpPr>
        <p:spPr>
          <a:xfrm>
            <a:off x="4203009" y="4689060"/>
            <a:ext cx="1158751" cy="307777"/>
          </a:xfrm>
          <a:prstGeom prst="rect">
            <a:avLst/>
          </a:prstGeom>
          <a:noFill/>
        </p:spPr>
        <p:txBody>
          <a:bodyPr wrap="square" rtlCol="0">
            <a:spAutoFit/>
          </a:bodyPr>
          <a:lstStyle/>
          <a:p>
            <a:r>
              <a:rPr lang="ja-JP" altLang="en-US" sz="1400" dirty="0"/>
              <a:t>スペクトル</a:t>
            </a:r>
            <a:endParaRPr kumimoji="1" lang="ja-JP" altLang="en-US" sz="1400" dirty="0"/>
          </a:p>
        </p:txBody>
      </p:sp>
      <p:sp>
        <p:nvSpPr>
          <p:cNvPr id="21" name="テキスト ボックス 20"/>
          <p:cNvSpPr txBox="1"/>
          <p:nvPr/>
        </p:nvSpPr>
        <p:spPr>
          <a:xfrm>
            <a:off x="2641485" y="3867791"/>
            <a:ext cx="1261884" cy="307777"/>
          </a:xfrm>
          <a:prstGeom prst="rect">
            <a:avLst/>
          </a:prstGeom>
          <a:noFill/>
        </p:spPr>
        <p:txBody>
          <a:bodyPr wrap="none" rtlCol="0">
            <a:spAutoFit/>
          </a:bodyPr>
          <a:lstStyle/>
          <a:p>
            <a:r>
              <a:rPr lang="ja-JP" altLang="en-US" sz="1400" dirty="0"/>
              <a:t>フーリエ変換</a:t>
            </a:r>
          </a:p>
        </p:txBody>
      </p:sp>
      <p:sp>
        <p:nvSpPr>
          <p:cNvPr id="22" name="テキスト ボックス 21"/>
          <p:cNvSpPr txBox="1"/>
          <p:nvPr/>
        </p:nvSpPr>
        <p:spPr>
          <a:xfrm>
            <a:off x="1491101" y="2523303"/>
            <a:ext cx="713657" cy="369332"/>
          </a:xfrm>
          <a:prstGeom prst="rect">
            <a:avLst/>
          </a:prstGeom>
          <a:noFill/>
        </p:spPr>
        <p:txBody>
          <a:bodyPr wrap="none" rtlCol="0">
            <a:spAutoFit/>
          </a:bodyPr>
          <a:lstStyle/>
          <a:p>
            <a:r>
              <a:rPr kumimoji="1" lang="en-US" altLang="ja-JP"/>
              <a:t>audio</a:t>
            </a:r>
            <a:endParaRPr kumimoji="1" lang="ja-JP" altLang="en-US" dirty="0"/>
          </a:p>
        </p:txBody>
      </p:sp>
      <p:pic>
        <p:nvPicPr>
          <p:cNvPr id="23" name="図 22"/>
          <p:cNvPicPr>
            <a:picLocks noChangeAspect="1"/>
          </p:cNvPicPr>
          <p:nvPr/>
        </p:nvPicPr>
        <p:blipFill rotWithShape="1">
          <a:blip r:embed="rId5"/>
          <a:srcRect l="12958" t="7360" r="9224" b="58193"/>
          <a:stretch/>
        </p:blipFill>
        <p:spPr>
          <a:xfrm>
            <a:off x="3945709" y="4165342"/>
            <a:ext cx="1673352" cy="503053"/>
          </a:xfrm>
          <a:prstGeom prst="rect">
            <a:avLst/>
          </a:prstGeom>
        </p:spPr>
      </p:pic>
      <p:pic>
        <p:nvPicPr>
          <p:cNvPr id="25" name="図 24"/>
          <p:cNvPicPr>
            <a:picLocks noChangeAspect="1"/>
          </p:cNvPicPr>
          <p:nvPr/>
        </p:nvPicPr>
        <p:blipFill rotWithShape="1">
          <a:blip r:embed="rId5"/>
          <a:srcRect l="12959" t="54860" r="8898" b="10933"/>
          <a:stretch/>
        </p:blipFill>
        <p:spPr>
          <a:xfrm>
            <a:off x="6457950" y="4165408"/>
            <a:ext cx="1691641" cy="502920"/>
          </a:xfrm>
          <a:prstGeom prst="rect">
            <a:avLst/>
          </a:prstGeom>
        </p:spPr>
      </p:pic>
      <p:sp>
        <p:nvSpPr>
          <p:cNvPr id="26" name="テキスト ボックス 25"/>
          <p:cNvSpPr txBox="1"/>
          <p:nvPr/>
        </p:nvSpPr>
        <p:spPr>
          <a:xfrm>
            <a:off x="6985104" y="4681644"/>
            <a:ext cx="637332" cy="307777"/>
          </a:xfrm>
          <a:prstGeom prst="rect">
            <a:avLst/>
          </a:prstGeom>
          <a:noFill/>
        </p:spPr>
        <p:txBody>
          <a:bodyPr wrap="square" rtlCol="0">
            <a:spAutoFit/>
          </a:bodyPr>
          <a:lstStyle/>
          <a:p>
            <a:r>
              <a:rPr kumimoji="1" lang="ja-JP" altLang="en-US" sz="1400" dirty="0"/>
              <a:t>　</a:t>
            </a:r>
          </a:p>
        </p:txBody>
      </p:sp>
      <p:sp>
        <p:nvSpPr>
          <p:cNvPr id="27" name="右矢印 26"/>
          <p:cNvSpPr/>
          <p:nvPr/>
        </p:nvSpPr>
        <p:spPr>
          <a:xfrm rot="9547973">
            <a:off x="5301849" y="4811914"/>
            <a:ext cx="1161882"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3" name="テキスト ボックス 12"/>
          <p:cNvSpPr txBox="1"/>
          <p:nvPr/>
        </p:nvSpPr>
        <p:spPr>
          <a:xfrm>
            <a:off x="5400420" y="5939003"/>
            <a:ext cx="3509294" cy="276999"/>
          </a:xfrm>
          <a:prstGeom prst="rect">
            <a:avLst/>
          </a:prstGeom>
          <a:noFill/>
        </p:spPr>
        <p:txBody>
          <a:bodyPr wrap="none" rtlCol="0">
            <a:spAutoFit/>
          </a:bodyPr>
          <a:lstStyle/>
          <a:p>
            <a:r>
              <a:rPr lang="en-US" altLang="ja-JP" sz="1200"/>
              <a:t>(</a:t>
            </a:r>
            <a:r>
              <a:rPr lang="ja-JP" altLang="en-US" sz="1200" dirty="0"/>
              <a:t>横軸が時間、縦軸が周波数、色が振幅の大きさ</a:t>
            </a:r>
            <a:r>
              <a:rPr lang="en-US" altLang="ja-JP" sz="1200" dirty="0"/>
              <a:t>)</a:t>
            </a:r>
            <a:endParaRPr lang="ja-JP" altLang="en-US" sz="1200" dirty="0"/>
          </a:p>
        </p:txBody>
      </p:sp>
      <p:grpSp>
        <p:nvGrpSpPr>
          <p:cNvPr id="14" name="図形グループ 13"/>
          <p:cNvGrpSpPr/>
          <p:nvPr/>
        </p:nvGrpSpPr>
        <p:grpSpPr>
          <a:xfrm>
            <a:off x="2634462" y="5071733"/>
            <a:ext cx="2592560" cy="1219626"/>
            <a:chOff x="2581851" y="5452301"/>
            <a:chExt cx="2592560" cy="1219626"/>
          </a:xfrm>
        </p:grpSpPr>
        <p:sp>
          <p:nvSpPr>
            <p:cNvPr id="20" name="テキスト ボックス 19"/>
            <p:cNvSpPr txBox="1"/>
            <p:nvPr/>
          </p:nvSpPr>
          <p:spPr>
            <a:xfrm>
              <a:off x="3572502" y="5452301"/>
              <a:ext cx="611258" cy="307777"/>
            </a:xfrm>
            <a:prstGeom prst="rect">
              <a:avLst/>
            </a:prstGeom>
            <a:noFill/>
          </p:spPr>
          <p:txBody>
            <a:bodyPr wrap="none" rtlCol="0">
              <a:spAutoFit/>
            </a:bodyPr>
            <a:lstStyle/>
            <a:p>
              <a:r>
                <a:rPr kumimoji="1" lang="en-US" altLang="ja-JP" sz="1400"/>
                <a:t>MFCC</a:t>
              </a:r>
              <a:endParaRPr kumimoji="1" lang="ja-JP" altLang="en-US" sz="1400" dirty="0"/>
            </a:p>
          </p:txBody>
        </p:sp>
        <p:pic>
          <p:nvPicPr>
            <p:cNvPr id="10" name="図 9"/>
            <p:cNvPicPr>
              <a:picLocks noChangeAspect="1"/>
            </p:cNvPicPr>
            <p:nvPr/>
          </p:nvPicPr>
          <p:blipFill>
            <a:blip r:embed="rId6"/>
            <a:stretch>
              <a:fillRect/>
            </a:stretch>
          </p:blipFill>
          <p:spPr>
            <a:xfrm>
              <a:off x="2581851" y="5760078"/>
              <a:ext cx="2592560" cy="911849"/>
            </a:xfrm>
            <a:prstGeom prst="rect">
              <a:avLst/>
            </a:prstGeom>
          </p:spPr>
        </p:pic>
      </p:grpSp>
      <p:sp>
        <p:nvSpPr>
          <p:cNvPr id="28" name="テキスト ボックス 27"/>
          <p:cNvSpPr txBox="1"/>
          <p:nvPr/>
        </p:nvSpPr>
        <p:spPr>
          <a:xfrm>
            <a:off x="5174411" y="3125802"/>
            <a:ext cx="1980656" cy="738664"/>
          </a:xfrm>
          <a:prstGeom prst="rect">
            <a:avLst/>
          </a:prstGeom>
          <a:noFill/>
        </p:spPr>
        <p:txBody>
          <a:bodyPr wrap="square" rtlCol="0">
            <a:spAutoFit/>
          </a:bodyPr>
          <a:lstStyle/>
          <a:p>
            <a:r>
              <a:rPr lang="ja-JP" altLang="en-US" sz="1400" dirty="0"/>
              <a:t>スペクトルに対して</a:t>
            </a:r>
            <a:endParaRPr lang="en-US" altLang="ja-JP" sz="1400" dirty="0"/>
          </a:p>
          <a:p>
            <a:r>
              <a:rPr lang="ja-JP" altLang="en-US" sz="1400" dirty="0"/>
              <a:t>人間の知覚特性を表す重みをかける</a:t>
            </a:r>
          </a:p>
        </p:txBody>
      </p:sp>
      <p:sp>
        <p:nvSpPr>
          <p:cNvPr id="29" name="テキスト ボックス 28"/>
          <p:cNvSpPr txBox="1"/>
          <p:nvPr/>
        </p:nvSpPr>
        <p:spPr>
          <a:xfrm>
            <a:off x="387586" y="6352058"/>
            <a:ext cx="7905509" cy="461665"/>
          </a:xfrm>
          <a:prstGeom prst="rect">
            <a:avLst/>
          </a:prstGeom>
          <a:noFill/>
        </p:spPr>
        <p:txBody>
          <a:bodyPr wrap="square" rtlCol="0">
            <a:spAutoFit/>
          </a:bodyPr>
          <a:lstStyle/>
          <a:p>
            <a:r>
              <a:rPr lang="en-US" altLang="ja-JP" sz="1200" dirty="0"/>
              <a:t>[4] B.D. Steven, Comparison of parametric Representations for Monosyllabic Word Recognition in Continuously Spoken Sentences," Proc. IEEE, no.4, pp.357{366, Aug. 1980.</a:t>
            </a:r>
          </a:p>
        </p:txBody>
      </p:sp>
    </p:spTree>
    <p:extLst>
      <p:ext uri="{BB962C8B-B14F-4D97-AF65-F5344CB8AC3E}">
        <p14:creationId xmlns:p14="http://schemas.microsoft.com/office/powerpoint/2010/main" val="1752507039"/>
      </p:ext>
    </p:extLst>
  </p:cSld>
  <p:clrMapOvr>
    <a:masterClrMapping/>
  </p:clrMapOvr>
  <mc:AlternateContent xmlns:mc="http://schemas.openxmlformats.org/markup-compatibility/2006" xmlns:p14="http://schemas.microsoft.com/office/powerpoint/2010/main">
    <mc:Choice Requires="p14">
      <p:transition p14:dur="250" advTm="52766">
        <p:fade/>
      </p:transition>
    </mc:Choice>
    <mc:Fallback xmlns="">
      <p:transition advTm="5276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7</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129995245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8</a:t>
            </a:fld>
            <a:endParaRPr kumimoji="1" lang="ja-JP" altLang="en-US"/>
          </a:p>
        </p:txBody>
      </p:sp>
      <p:sp>
        <p:nvSpPr>
          <p:cNvPr id="3" name="テキスト ボックス 2"/>
          <p:cNvSpPr txBox="1"/>
          <p:nvPr/>
        </p:nvSpPr>
        <p:spPr>
          <a:xfrm>
            <a:off x="411480" y="411480"/>
            <a:ext cx="4086375" cy="584775"/>
          </a:xfrm>
          <a:prstGeom prst="rect">
            <a:avLst/>
          </a:prstGeom>
          <a:noFill/>
        </p:spPr>
        <p:txBody>
          <a:bodyPr wrap="none" rtlCol="0">
            <a:spAutoFit/>
          </a:bodyPr>
          <a:lstStyle/>
          <a:p>
            <a:r>
              <a:rPr lang="ja-JP" altLang="en-US" sz="3200" dirty="0"/>
              <a:t>先行研究</a:t>
            </a:r>
            <a:r>
              <a:rPr lang="en-US" altLang="ja-JP" sz="3200" dirty="0">
                <a:latin typeface="+mn-ea"/>
              </a:rPr>
              <a:t>2</a:t>
            </a:r>
            <a:r>
              <a:rPr lang="ja-JP" altLang="en-US" sz="3200" dirty="0"/>
              <a:t>での問題点</a:t>
            </a:r>
            <a:endParaRPr kumimoji="1" lang="ja-JP" altLang="en-US" sz="3200" dirty="0"/>
          </a:p>
        </p:txBody>
      </p:sp>
      <p:sp>
        <p:nvSpPr>
          <p:cNvPr id="8" name="テキスト ボックス 7"/>
          <p:cNvSpPr txBox="1"/>
          <p:nvPr/>
        </p:nvSpPr>
        <p:spPr>
          <a:xfrm>
            <a:off x="721035" y="1307800"/>
            <a:ext cx="7701930" cy="5262979"/>
          </a:xfrm>
          <a:prstGeom prst="rect">
            <a:avLst/>
          </a:prstGeom>
          <a:noFill/>
        </p:spPr>
        <p:txBody>
          <a:bodyPr wrap="square" rtlCol="0">
            <a:spAutoFit/>
          </a:bodyPr>
          <a:lstStyle/>
          <a:p>
            <a:pPr marL="285750" indent="-285750">
              <a:buFont typeface="Wingdings" charset="2"/>
              <a:buChar char="Ø"/>
            </a:pPr>
            <a:r>
              <a:rPr lang="ja-JP" altLang="en-US" sz="2400" dirty="0"/>
              <a:t>好みが似たユーザかどうか</a:t>
            </a:r>
            <a:r>
              <a:rPr lang="ja-JP" altLang="ja-JP" sz="2400" dirty="0"/>
              <a:t>を</a:t>
            </a:r>
            <a:r>
              <a:rPr lang="ja-JP" altLang="en-US" sz="2400" dirty="0"/>
              <a:t>もと</a:t>
            </a:r>
            <a:r>
              <a:rPr lang="ja-JP" altLang="ja-JP" sz="2400" dirty="0"/>
              <a:t>に楽曲を推薦するため自分の好みと必ずしも一致するとは限らない</a:t>
            </a:r>
            <a:endParaRPr lang="ja-JP" altLang="en-US" sz="2400" dirty="0"/>
          </a:p>
          <a:p>
            <a:pPr marL="285750" indent="-285750">
              <a:buFont typeface="Wingdings" charset="2"/>
              <a:buChar char="Ø"/>
            </a:pPr>
            <a:endParaRPr kumimoji="1" lang="en-US" altLang="ja-JP" sz="2400" dirty="0"/>
          </a:p>
          <a:p>
            <a:pPr marL="285750" indent="-285750">
              <a:buFont typeface="Wingdings" charset="2"/>
              <a:buChar char="Ø"/>
            </a:pPr>
            <a:r>
              <a:rPr lang="en-US" altLang="ja-JP" sz="2400" dirty="0"/>
              <a:t>CNN</a:t>
            </a:r>
            <a:r>
              <a:rPr lang="ja-JP" altLang="en-US" sz="2400" dirty="0"/>
              <a:t>のみで特徴抽出を行っているため楽曲内の音響特徴の時間変化などに関しては抽出することができていない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en-US" altLang="ja-JP" sz="2400" dirty="0"/>
              <a:t>1</a:t>
            </a:r>
            <a:r>
              <a:rPr lang="ja-JP" altLang="en-US" sz="2400" dirty="0"/>
              <a:t>つの楽曲全体に対して</a:t>
            </a:r>
            <a:r>
              <a:rPr lang="en-US" altLang="ja-JP" sz="2400" dirty="0"/>
              <a:t>CNN</a:t>
            </a:r>
            <a:r>
              <a:rPr lang="ja-JP" altLang="en-US" sz="2400" dirty="0"/>
              <a:t>を学習させているため楽曲内の一部分だけ好きな場合などが考慮されていない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フィルタが音響特徴を学習しているかをモデルの出力結果から考察しているためフィルタが音響特徴を学習しているかどうかを確認していない</a:t>
            </a:r>
            <a:endParaRPr lang="en-US" altLang="ja-JP" sz="2400" dirty="0"/>
          </a:p>
        </p:txBody>
      </p:sp>
    </p:spTree>
    <p:extLst>
      <p:ext uri="{BB962C8B-B14F-4D97-AF65-F5344CB8AC3E}">
        <p14:creationId xmlns:p14="http://schemas.microsoft.com/office/powerpoint/2010/main" val="78325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lab_format">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4"/>
        </a:lnRef>
        <a:fillRef idx="2">
          <a:schemeClr val="accent4"/>
        </a:fillRef>
        <a:effectRef idx="1">
          <a:schemeClr val="accent4"/>
        </a:effectRef>
        <a:fontRef idx="minor">
          <a:schemeClr val="dk1"/>
        </a:fontRef>
      </a:style>
    </a:spDef>
  </a:objectDefaults>
  <a:extraClrSchemeLst/>
  <a:extLst>
    <a:ext uri="{05A4C25C-085E-4340-85A3-A5531E510DB2}">
      <thm15:themeFamily xmlns:thm15="http://schemas.microsoft.com/office/thememl/2012/main" name="lab_format" id="{ACF66C0B-C98D-5441-8FBB-8676EE37BADB}" vid="{3202CE40-1416-0240-968E-83684AC5CA37}"/>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lab_format</Template>
  <TotalTime>12686</TotalTime>
  <Words>3000</Words>
  <Application>Microsoft Macintosh PowerPoint</Application>
  <PresentationFormat>画面に合わせる (4:3)</PresentationFormat>
  <Paragraphs>440</Paragraphs>
  <Slides>30</Slides>
  <Notes>20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Yu Gothic</vt:lpstr>
      <vt:lpstr>Yu Gothic</vt:lpstr>
      <vt:lpstr>游ゴシック Light</vt:lpstr>
      <vt:lpstr>Arial</vt:lpstr>
      <vt:lpstr>Calibri</vt:lpstr>
      <vt:lpstr>Calibri Light</vt:lpstr>
      <vt:lpstr>Cambria Math</vt:lpstr>
      <vt:lpstr>Mangal</vt:lpstr>
      <vt:lpstr>Wingdings</vt:lpstr>
      <vt:lpstr>lab_format</vt:lpstr>
      <vt:lpstr>深層学習を利用した ユーザの重視している 音響特徴の学習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Yutaro Ueno</dc:creator>
  <cp:keywords/>
  <dc:description/>
  <cp:lastModifiedBy>Yutaro Ueno</cp:lastModifiedBy>
  <cp:revision>1610</cp:revision>
  <cp:lastPrinted>2018-02-06T09:57:21Z</cp:lastPrinted>
  <dcterms:created xsi:type="dcterms:W3CDTF">2017-05-24T18:19:08Z</dcterms:created>
  <dcterms:modified xsi:type="dcterms:W3CDTF">2018-12-18T02:15:15Z</dcterms:modified>
  <cp:category/>
</cp:coreProperties>
</file>